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28"/>
  </p:notesMasterIdLst>
  <p:handoutMasterIdLst>
    <p:handoutMasterId r:id="rId29"/>
  </p:handoutMasterIdLst>
  <p:sldIdLst>
    <p:sldId id="258" r:id="rId2"/>
    <p:sldId id="380" r:id="rId3"/>
    <p:sldId id="298" r:id="rId4"/>
    <p:sldId id="353" r:id="rId5"/>
    <p:sldId id="354" r:id="rId6"/>
    <p:sldId id="299" r:id="rId7"/>
    <p:sldId id="377" r:id="rId8"/>
    <p:sldId id="378" r:id="rId9"/>
    <p:sldId id="382" r:id="rId10"/>
    <p:sldId id="393" r:id="rId11"/>
    <p:sldId id="395" r:id="rId12"/>
    <p:sldId id="396" r:id="rId13"/>
    <p:sldId id="384" r:id="rId14"/>
    <p:sldId id="392" r:id="rId15"/>
    <p:sldId id="385" r:id="rId16"/>
    <p:sldId id="386" r:id="rId17"/>
    <p:sldId id="398" r:id="rId18"/>
    <p:sldId id="300" r:id="rId19"/>
    <p:sldId id="379" r:id="rId20"/>
    <p:sldId id="387" r:id="rId21"/>
    <p:sldId id="388" r:id="rId22"/>
    <p:sldId id="400" r:id="rId23"/>
    <p:sldId id="399" r:id="rId24"/>
    <p:sldId id="389" r:id="rId25"/>
    <p:sldId id="397" r:id="rId26"/>
    <p:sldId id="25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 slide" id="{737DB8D5-2F69-4D4C-96A8-93A35C17A780}">
          <p14:sldIdLst>
            <p14:sldId id="258"/>
            <p14:sldId id="380"/>
            <p14:sldId id="298"/>
            <p14:sldId id="353"/>
            <p14:sldId id="354"/>
            <p14:sldId id="299"/>
            <p14:sldId id="377"/>
            <p14:sldId id="378"/>
            <p14:sldId id="382"/>
            <p14:sldId id="393"/>
            <p14:sldId id="395"/>
            <p14:sldId id="396"/>
            <p14:sldId id="384"/>
            <p14:sldId id="392"/>
            <p14:sldId id="385"/>
            <p14:sldId id="386"/>
            <p14:sldId id="398"/>
            <p14:sldId id="300"/>
            <p14:sldId id="379"/>
            <p14:sldId id="387"/>
            <p14:sldId id="388"/>
            <p14:sldId id="400"/>
            <p14:sldId id="399"/>
            <p14:sldId id="389"/>
            <p14:sldId id="397"/>
            <p14:sldId id="257"/>
          </p14:sldIdLst>
        </p14:section>
        <p14:section name="ïndex" id="{9FCB61FB-62EF-4FF9-A47E-83F692A6C12D}">
          <p14:sldIdLst/>
        </p14:section>
        <p14:section name="Team" id="{A102C7DA-AB2E-4700-8531-B5F4142A4AC5}">
          <p14:sldIdLst/>
        </p14:section>
        <p14:section name="Diferents formats de continguts" id="{096C07AD-5EE5-435F-8187-94B022C7C6DE}">
          <p14:sldIdLst/>
        </p14:section>
        <p14:section name="Mock up" id="{06C1CA90-4CE2-4225-BF2E-DE6560F8218A}">
          <p14:sldIdLst/>
        </p14:section>
        <p14:section name="Contacte" id="{D66AD4D0-6C5A-4187-8B6F-3061B44973D9}">
          <p14:sldIdLst/>
        </p14:section>
        <p14:section name="Final" id="{98C496DE-10F1-4DC3-B879-8F7AA3CEC6EB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BB45"/>
    <a:srgbClr val="1699D7"/>
    <a:srgbClr val="59B6E2"/>
    <a:srgbClr val="3DB2FF"/>
    <a:srgbClr val="FFB830"/>
    <a:srgbClr val="E60000"/>
    <a:srgbClr val="4472C4"/>
    <a:srgbClr val="90CE4F"/>
    <a:srgbClr val="A3CB73"/>
    <a:srgbClr val="FCD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6" autoAdjust="0"/>
    <p:restoredTop sz="80171" autoAdjust="0"/>
  </p:normalViewPr>
  <p:slideViewPr>
    <p:cSldViewPr snapToGrid="0">
      <p:cViewPr varScale="1">
        <p:scale>
          <a:sx n="79" d="100"/>
          <a:sy n="79" d="100"/>
        </p:scale>
        <p:origin x="619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1986" y="84"/>
      </p:cViewPr>
      <p:guideLst/>
    </p:cSldViewPr>
  </p:notesViewPr>
  <p:gridSpacing cx="118801" cy="118801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49AE0A7-FF41-4F79-8F4A-24FB9BFA26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341CC2-D94F-4635-BC61-2FF6BFF79C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329DC-8171-4C09-B78F-FC7ED1B2AFCC}" type="datetimeFigureOut">
              <a:rPr lang="en-ID" smtClean="0"/>
              <a:t>27/01/2026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B4345F-F053-460F-AE24-C5CA2EE857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D2E009-55D6-4948-B4A2-7984E11D0B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E4DC6-4EA5-40EA-904E-321A9826A9BA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30603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04116-0A5C-6E46-928D-2B4D10C4401A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5C77F-B3FF-CA44-B709-9925F0E73D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373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5C77F-B3FF-CA44-B709-9925F0E73DB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7347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la práctica clínica, un abordaje pronóstico integral en pacientes reanimados en coma debe considerar inevitablemente el papel de los factores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extracerebrales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así como características del paciente tales como la edad, las comorbilidades y el estado funcional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5C77F-B3FF-CA44-B709-9925F0E73DB9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9605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E16CB-F221-F5FA-33C8-E5FBE53D8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BACCABC-8ED7-565C-6E25-A05A0438A9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3681DF9-5430-B8FB-BE20-308CB1884A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la práctica clínica, un abordaje pronóstico integral en pacientes reanimados en coma debe considerar inevitablemente el papel de los factores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extracerebrales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así como características del paciente tales como la edad, las comorbilidades y el estado funcional</a:t>
            </a: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90C1C68-AE8F-263D-1AFB-109469F86C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5C77F-B3FF-CA44-B709-9925F0E73DB9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9591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Fig. 5 - 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Algoritmo para el pronóstico neurológico en pacientes en coma tras una parada cardiaca. Este algoritmo está diseñado específicamente para predecir el pronóstico neurológico y no tiene en cuenta factores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extracerebrales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pueden influir en la evolución de los pacientes.</a:t>
            </a: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Los principales factores de confusión pueden ser la analgesia, el bloqueo neuromuscular, la hipotermia, la hipotensión grave, la hipoglucemia, la sepsis y las alteraciones metabólicas y respiratorias. **Utilizar un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pupilómetro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cuando esté disponible, para determinar si el reflejo pupilar está ausente. ***Realizar muestras seriadas de NSE a las 24, 48 y 72 h de la RCE para detectar tendencias de NSE y minimizar la confusión por hemólisis ocasional. El aumento de los valores de NSE entre las 24-48 h o entre las 24/48 h y las 72 h refuerza aún más la probabilidad de un resultado desfavorable.</a:t>
            </a: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****Definido como mioclonía continua y generalizada que persiste durante 30 minutos o más.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5C77F-B3FF-CA44-B709-9925F0E73DB9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8277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Figura 8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Cronograma simplificado que muestra los tiempos sugeridos para registrar predictores multimodales y formular un pronóstico neurológico en pacientes que están en coma después de la resucitación de una parada cardiaca.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5C77F-B3FF-CA44-B709-9925F0E73DB9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17781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Figura 10. 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Recomendaciones para evaluaciones funcionales en el hospital, seguimiento y rehabilitación cardiaca después de un parada cardiaca.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5C77F-B3FF-CA44-B709-9925F0E73DB9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72280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Figura 10. 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Recomendaciones para evaluaciones funcionales en el hospital, seguimiento y rehabilitación cardiaca después de un parada cardiaca.</a:t>
            </a:r>
          </a:p>
          <a:p>
            <a:pPr lvl="0"/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Implemente la movilización temprana, el manejo del delirio y los diarios de UCI durante la hospitalización.</a:t>
            </a:r>
          </a:p>
          <a:p>
            <a:pPr lvl="0"/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Proporcione información para pacientes y acompañantes.</a:t>
            </a:r>
          </a:p>
          <a:p>
            <a:pPr lvl="0"/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Realice evaluaciones funcionales de las discapacidades físicas y no físicas antes del alta para identificar las necesidades de rehabilitación y remitir a rehabilitación temprana si es necesario.</a:t>
            </a:r>
          </a:p>
          <a:p>
            <a:pPr lvl="0"/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Proporcione rehabilitación cardiaca según la etiología de la parada cardiaca.</a:t>
            </a:r>
          </a:p>
          <a:p>
            <a:pPr lvl="0"/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Organice un seguimiento de los supervivientes de parada cardíaca dentro de los tres meses posteriores al alta hospitalaria, incluyendo cribado de problemas cognitivos, físicos y emocionales, fatiga y afectación en los roles de la vida diaria.</a:t>
            </a:r>
          </a:p>
          <a:p>
            <a:pPr lvl="0"/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Invite a los acompañantes al seguimiento; pregunte sobre problemas emocionales y el impacto en los roles de la vida diaria.</a:t>
            </a:r>
          </a:p>
          <a:p>
            <a:pPr lvl="0"/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Derive al paciente a un especialista y continúe con la rehabilitación adicional según sea necesario.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5C77F-B3FF-CA44-B709-9925F0E73DB9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45523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Figura 9. 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Algoritmo de donación de órganos después de una parada cardiaca</a:t>
            </a:r>
          </a:p>
          <a:p>
            <a:pPr lvl="0"/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recomienda que todos los pacientes que han recuperado la circulación tras la RCP y que posteriormente evolucionan hacia la muerte sean evaluados para la donación de órganos.</a:t>
            </a:r>
          </a:p>
          <a:p>
            <a:pPr lvl="0"/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pacientes comatosos con ventilación mecánica que no cumplen criterios de muerte encefálica, si se decide iniciar cuidados de fin de vida y retirar el soporte vital, se debe considerar la donación de órganos en asistolia.</a:t>
            </a:r>
          </a:p>
          <a:p>
            <a:pPr lvl="0"/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Todas las decisiones relacionadas con la donación de órganos deben cumplir con los requisitos legales y éticos locales.</a:t>
            </a:r>
          </a:p>
          <a:p>
            <a:pPr lvl="0"/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registros de parada cardíaca deben indicar si se realizó una donación de órganos tras la resucitación inicial de la parada cardíaca.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5C77F-B3FF-CA44-B709-9925F0E73DB9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37873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5C77F-B3FF-CA44-B709-9925F0E73DB9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14140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363C4-B4C3-F3F5-CB38-A40F495D3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87D5028-67E2-A856-A4CD-7367FD3621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1A7EE8B-23DA-22F7-68AD-F89C2A768F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5E5EE7A-2633-7B95-E0F9-43327135C6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5C77F-B3FF-CA44-B709-9925F0E73DB9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88911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14FAD-9072-AE74-AC13-C82212580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0224FCD-39CF-FF0C-5504-D5B029C539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AEA9A3C-A011-BBBD-CC47-FEEEE05231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E3746F3-3A03-3F72-9E44-40135D912E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5C77F-B3FF-CA44-B709-9925F0E73DB9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222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323CA-C8C0-496D-A80D-57791B91410F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47849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5C77F-B3FF-CA44-B709-9925F0E73DB9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4559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5C77F-B3FF-CA44-B709-9925F0E73DB9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3731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5C77F-B3FF-CA44-B709-9925F0E73DB9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3095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5C77F-B3FF-CA44-B709-9925F0E73DB9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1472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5C77F-B3FF-CA44-B709-9925F0E73DB9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9718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5C77F-B3FF-CA44-B709-9925F0E73DB9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8382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Fig. 3 - 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Objetivos hemodinámicos y ventilatorios para el paciente en coma tras una parada cardiaca. Abreviaturas PAM presión arterial media; VT volumen corriente.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5C77F-B3FF-CA44-B709-9925F0E73DB9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9550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Especificidad </a:t>
            </a:r>
            <a:r>
              <a:rPr lang="es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muy alta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(es decir, una tasa muy baja de predicciones falsamente pesimistas). Idealmente, una prueba índice debería ser 100% específica, es decir, con una tasa de falsos positivos igual a cero.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Precisa: 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baja (es decir, si los intervalos de confianza [IC] alrededor de la estimación puntual de su especificidad son amplios), ya que esto indica un alto </a:t>
            </a:r>
            <a:r>
              <a:rPr lang="es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grado de incertidumbre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la especificidad estimada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Necesitamos que sean robustos :predictores robustos aquellos cuyo límite superior del IC del 95% para la tasa de falsos positivos era inferior al 5%.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ERC y ESICM recomiendan utilizar una combinación de al menos dos predictores desfavorables concordantes para predecir un mal pronóstico neurológico en pacientes en coma después de una parada cardiaca.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5C77F-B3FF-CA44-B709-9925F0E73DB9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416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404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977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252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C7CC0F-3F66-4846-9FCA-D26A2BE3A9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94736" y="0"/>
            <a:ext cx="5797264" cy="6510334"/>
          </a:xfrm>
          <a:custGeom>
            <a:avLst/>
            <a:gdLst>
              <a:gd name="connsiteX0" fmla="*/ 2651893 w 5792691"/>
              <a:gd name="connsiteY0" fmla="*/ 0 h 6510334"/>
              <a:gd name="connsiteX1" fmla="*/ 5792691 w 5792691"/>
              <a:gd name="connsiteY1" fmla="*/ 0 h 6510334"/>
              <a:gd name="connsiteX2" fmla="*/ 5792691 w 5792691"/>
              <a:gd name="connsiteY2" fmla="*/ 6510334 h 6510334"/>
              <a:gd name="connsiteX3" fmla="*/ 4229100 w 5792691"/>
              <a:gd name="connsiteY3" fmla="*/ 6510334 h 6510334"/>
              <a:gd name="connsiteX4" fmla="*/ 2651893 w 5792691"/>
              <a:gd name="connsiteY4" fmla="*/ 4933127 h 6510334"/>
              <a:gd name="connsiteX5" fmla="*/ 2651893 w 5792691"/>
              <a:gd name="connsiteY5" fmla="*/ 3858442 h 6510334"/>
              <a:gd name="connsiteX6" fmla="*/ 0 w 5792691"/>
              <a:gd name="connsiteY6" fmla="*/ 3858442 h 6510334"/>
              <a:gd name="connsiteX7" fmla="*/ 0 w 5792691"/>
              <a:gd name="connsiteY7" fmla="*/ 2281234 h 6510334"/>
              <a:gd name="connsiteX8" fmla="*/ 1577207 w 5792691"/>
              <a:gd name="connsiteY8" fmla="*/ 704027 h 6510334"/>
              <a:gd name="connsiteX9" fmla="*/ 2651893 w 5792691"/>
              <a:gd name="connsiteY9" fmla="*/ 704027 h 651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92691" h="6510334">
                <a:moveTo>
                  <a:pt x="2651893" y="0"/>
                </a:moveTo>
                <a:lnTo>
                  <a:pt x="5792691" y="0"/>
                </a:lnTo>
                <a:lnTo>
                  <a:pt x="5792691" y="6510334"/>
                </a:lnTo>
                <a:lnTo>
                  <a:pt x="4229100" y="6510334"/>
                </a:lnTo>
                <a:cubicBezTo>
                  <a:pt x="3358034" y="6510334"/>
                  <a:pt x="2651893" y="5804193"/>
                  <a:pt x="2651893" y="4933127"/>
                </a:cubicBezTo>
                <a:lnTo>
                  <a:pt x="2651893" y="3858442"/>
                </a:lnTo>
                <a:lnTo>
                  <a:pt x="0" y="3858442"/>
                </a:lnTo>
                <a:lnTo>
                  <a:pt x="0" y="2281234"/>
                </a:lnTo>
                <a:cubicBezTo>
                  <a:pt x="0" y="1410168"/>
                  <a:pt x="706142" y="704027"/>
                  <a:pt x="1577207" y="704027"/>
                </a:cubicBezTo>
                <a:lnTo>
                  <a:pt x="2651893" y="704027"/>
                </a:lnTo>
                <a:close/>
              </a:path>
            </a:pathLst>
          </a:custGeom>
          <a:pattFill prst="pct5">
            <a:fgClr>
              <a:srgbClr val="3DB2F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04289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030223F-58F9-4676-AA7B-CE2C090D21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10">
            <a:fgClr>
              <a:srgbClr val="1699D7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69207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BC66BF9-F439-4EF6-82F0-925F713CADA7}"/>
              </a:ext>
            </a:extLst>
          </p:cNvPr>
          <p:cNvSpPr/>
          <p:nvPr userDrawn="1"/>
        </p:nvSpPr>
        <p:spPr>
          <a:xfrm>
            <a:off x="6336191" y="0"/>
            <a:ext cx="5855810" cy="6858000"/>
          </a:xfrm>
          <a:prstGeom prst="rect">
            <a:avLst/>
          </a:prstGeom>
          <a:solidFill>
            <a:srgbClr val="169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B05B7E3-548A-4921-A1B3-07A9DD4C62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7906" y="719066"/>
            <a:ext cx="4067032" cy="5419867"/>
          </a:xfrm>
          <a:prstGeom prst="rect">
            <a:avLst/>
          </a:prstGeom>
          <a:pattFill prst="pct5">
            <a:fgClr>
              <a:srgbClr val="3DB2F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9059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868BFEF-DA97-4F69-9C7A-FE6D344B8CF6}"/>
              </a:ext>
            </a:extLst>
          </p:cNvPr>
          <p:cNvSpPr/>
          <p:nvPr userDrawn="1"/>
        </p:nvSpPr>
        <p:spPr>
          <a:xfrm rot="1852638">
            <a:off x="-1144607" y="-1741458"/>
            <a:ext cx="4429606" cy="8534686"/>
          </a:xfrm>
          <a:custGeom>
            <a:avLst/>
            <a:gdLst>
              <a:gd name="connsiteX0" fmla="*/ 4429606 w 4429606"/>
              <a:gd name="connsiteY0" fmla="*/ 0 h 8534686"/>
              <a:gd name="connsiteX1" fmla="*/ 4429606 w 4429606"/>
              <a:gd name="connsiteY1" fmla="*/ 7990508 h 8534686"/>
              <a:gd name="connsiteX2" fmla="*/ 3519534 w 4429606"/>
              <a:gd name="connsiteY2" fmla="*/ 8534686 h 8534686"/>
              <a:gd name="connsiteX3" fmla="*/ 0 w 4429606"/>
              <a:gd name="connsiteY3" fmla="*/ 2648682 h 853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606" h="8534686">
                <a:moveTo>
                  <a:pt x="4429606" y="0"/>
                </a:moveTo>
                <a:lnTo>
                  <a:pt x="4429606" y="7990508"/>
                </a:lnTo>
                <a:lnTo>
                  <a:pt x="3519534" y="8534686"/>
                </a:lnTo>
                <a:lnTo>
                  <a:pt x="0" y="2648682"/>
                </a:lnTo>
                <a:close/>
              </a:path>
            </a:pathLst>
          </a:custGeom>
          <a:solidFill>
            <a:srgbClr val="169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969B1FF0-FDD6-4FE0-AB08-82ACD21F28B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24292" y="2590800"/>
            <a:ext cx="1534807" cy="2857500"/>
          </a:xfrm>
          <a:prstGeom prst="roundRect">
            <a:avLst>
              <a:gd name="adj" fmla="val 9591"/>
            </a:avLst>
          </a:prstGeom>
          <a:pattFill prst="pct10">
            <a:fgClr>
              <a:srgbClr val="1699D7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4DAF023-687E-48A0-B674-E94E31E74A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79701" y="1028700"/>
            <a:ext cx="2305049" cy="4762500"/>
          </a:xfrm>
          <a:prstGeom prst="roundRect">
            <a:avLst>
              <a:gd name="adj" fmla="val 8970"/>
            </a:avLst>
          </a:prstGeom>
          <a:pattFill prst="pct10">
            <a:fgClr>
              <a:srgbClr val="1699D7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34585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0F85F7C-4B6E-4967-A7D4-A27F9865778E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169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ADBC7B8-804E-44D8-9B19-88C0E11685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31236" y="2192063"/>
            <a:ext cx="2241646" cy="2241645"/>
          </a:xfrm>
          <a:prstGeom prst="ellipse">
            <a:avLst/>
          </a:prstGeom>
          <a:pattFill prst="pct5">
            <a:fgClr>
              <a:srgbClr val="3DB2FF"/>
            </a:fgClr>
            <a:bgClr>
              <a:schemeClr val="bg1"/>
            </a:bgClr>
          </a:pattFill>
          <a:ln w="57150">
            <a:solidFill>
              <a:srgbClr val="1699D7"/>
            </a:solidFill>
          </a:ln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379D740-B434-4A86-A64A-C436EFDC551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75177" y="2192062"/>
            <a:ext cx="2241646" cy="2241645"/>
          </a:xfrm>
          <a:prstGeom prst="ellipse">
            <a:avLst/>
          </a:prstGeom>
          <a:pattFill prst="pct5">
            <a:fgClr>
              <a:srgbClr val="3DB2FF"/>
            </a:fgClr>
            <a:bgClr>
              <a:schemeClr val="bg1"/>
            </a:bgClr>
          </a:pattFill>
          <a:ln w="57150">
            <a:solidFill>
              <a:srgbClr val="1699D7"/>
            </a:solidFill>
          </a:ln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CEAF26D-BA02-4F8A-BA71-9B6EB596F79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19118" y="2192061"/>
            <a:ext cx="2241646" cy="2241645"/>
          </a:xfrm>
          <a:prstGeom prst="ellipse">
            <a:avLst/>
          </a:prstGeom>
          <a:pattFill prst="pct5">
            <a:fgClr>
              <a:srgbClr val="3DB2FF"/>
            </a:fgClr>
            <a:bgClr>
              <a:schemeClr val="bg1"/>
            </a:bgClr>
          </a:pattFill>
          <a:ln w="57150">
            <a:solidFill>
              <a:srgbClr val="1699D7"/>
            </a:solidFill>
          </a:ln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46275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425FD8-AFF0-4805-93A9-51403D784F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571848"/>
            <a:ext cx="12192000" cy="3150078"/>
          </a:xfrm>
          <a:prstGeom prst="rect">
            <a:avLst/>
          </a:prstGeom>
          <a:pattFill prst="pct5">
            <a:fgClr>
              <a:srgbClr val="3DB2F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09074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384AE62-4074-49C1-AC54-D064AD5807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1"/>
          </a:xfrm>
          <a:prstGeom prst="rect">
            <a:avLst/>
          </a:prstGeom>
          <a:pattFill prst="pct5">
            <a:fgClr>
              <a:srgbClr val="3DB2F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A02B68-78F6-427B-A465-72B577E7C9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61712" y="3179928"/>
            <a:ext cx="2052545" cy="1357964"/>
          </a:xfrm>
          <a:prstGeom prst="roundRect">
            <a:avLst>
              <a:gd name="adj" fmla="val 1586"/>
            </a:avLst>
          </a:prstGeom>
          <a:pattFill prst="pct5">
            <a:fgClr>
              <a:srgbClr val="3DB2F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6D4BD6B-AA57-44F0-A017-6BB34854A7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58751" y="3179928"/>
            <a:ext cx="2052545" cy="1357964"/>
          </a:xfrm>
          <a:prstGeom prst="roundRect">
            <a:avLst>
              <a:gd name="adj" fmla="val 1586"/>
            </a:avLst>
          </a:prstGeom>
          <a:pattFill prst="pct5">
            <a:fgClr>
              <a:srgbClr val="3DB2F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61219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26ADF52-2A56-4810-9264-8E6BD0E190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22878" cy="6858000"/>
          </a:xfrm>
          <a:prstGeom prst="rect">
            <a:avLst/>
          </a:prstGeom>
          <a:pattFill prst="pct5">
            <a:fgClr>
              <a:srgbClr val="3DB2F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54378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301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EA2D333-DF58-43BB-A349-6840E9FBC0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09730" y="1177118"/>
            <a:ext cx="5982269" cy="4503762"/>
          </a:xfrm>
          <a:prstGeom prst="rect">
            <a:avLst/>
          </a:prstGeom>
          <a:pattFill prst="pct5">
            <a:fgClr>
              <a:srgbClr val="3DB2F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80166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7628EDC-9FD6-4B99-9663-8D3FC4D77A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2514" y="511627"/>
            <a:ext cx="11146971" cy="5834743"/>
          </a:xfrm>
          <a:prstGeom prst="rect">
            <a:avLst/>
          </a:prstGeom>
          <a:pattFill prst="pct5">
            <a:fgClr>
              <a:srgbClr val="3DB2FF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395991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0A5092-9440-4582-9C60-4C0BC9DD87D2}"/>
              </a:ext>
            </a:extLst>
          </p:cNvPr>
          <p:cNvSpPr/>
          <p:nvPr userDrawn="1"/>
        </p:nvSpPr>
        <p:spPr>
          <a:xfrm>
            <a:off x="0" y="1719618"/>
            <a:ext cx="12192000" cy="4208620"/>
          </a:xfrm>
          <a:prstGeom prst="rect">
            <a:avLst/>
          </a:prstGeom>
          <a:solidFill>
            <a:srgbClr val="169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9C121B3-268F-4898-BA81-238245B6EE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30805" y="2419282"/>
            <a:ext cx="3712191" cy="2030936"/>
          </a:xfrm>
          <a:pattFill prst="pct10">
            <a:fgClr>
              <a:srgbClr val="1699D7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3307AA5-307D-4A3F-911D-4498A240EA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43657" y="2429088"/>
            <a:ext cx="1443037" cy="1443037"/>
          </a:xfrm>
          <a:prstGeom prst="ellipse">
            <a:avLst/>
          </a:prstGeom>
          <a:pattFill prst="pct10">
            <a:fgClr>
              <a:srgbClr val="1699D7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BAA7F8EE-F961-466B-A1D6-B1DFE56206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07402" y="2429088"/>
            <a:ext cx="1443037" cy="1443037"/>
          </a:xfrm>
          <a:prstGeom prst="ellipse">
            <a:avLst/>
          </a:prstGeom>
          <a:pattFill prst="pct10">
            <a:fgClr>
              <a:srgbClr val="1699D7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5346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55BEF034-E548-4BAC-8DBE-05CE10C7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3026" y="1716052"/>
            <a:ext cx="4629150" cy="3169848"/>
          </a:xfrm>
          <a:pattFill prst="pct10">
            <a:fgClr>
              <a:srgbClr val="1699D7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496598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E132F3-5EDB-4A2E-B808-31274B34CBC9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1699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08000F04-19C5-4683-9878-068C235FA0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14901" y="1308979"/>
            <a:ext cx="3070748" cy="4240039"/>
          </a:xfrm>
          <a:pattFill prst="pct10">
            <a:fgClr>
              <a:srgbClr val="1699D7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027188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5120E7C9-4C8C-44AB-A316-A7CE3C7C9B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022376"/>
          </a:xfrm>
          <a:pattFill prst="pct10">
            <a:fgClr>
              <a:srgbClr val="1699D7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02300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406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165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030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42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554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231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27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0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F51E4B1-CBC9-44D0-B8BE-8378426F9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06" y="271218"/>
            <a:ext cx="1316929" cy="388403"/>
          </a:xfrm>
          <a:prstGeom prst="rect">
            <a:avLst/>
          </a:prstGeom>
        </p:spPr>
      </p:pic>
      <p:pic>
        <p:nvPicPr>
          <p:cNvPr id="2" name="Imagen 1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5E192478-B2C3-A5C5-5586-38A628AF9F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602" t="75160" r="22372" b="11358"/>
          <a:stretch>
            <a:fillRect/>
          </a:stretch>
        </p:blipFill>
        <p:spPr bwMode="auto">
          <a:xfrm>
            <a:off x="2725913" y="152578"/>
            <a:ext cx="1434409" cy="15501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06F409E-DEA6-3D56-6EC0-2D4888E5B575}"/>
              </a:ext>
            </a:extLst>
          </p:cNvPr>
          <p:cNvSpPr txBox="1"/>
          <p:nvPr/>
        </p:nvSpPr>
        <p:spPr>
          <a:xfrm>
            <a:off x="0" y="5974988"/>
            <a:ext cx="4944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400" dirty="0"/>
              <a:t>Dr.Baltasar Sánchez González.</a:t>
            </a:r>
          </a:p>
          <a:p>
            <a:pPr algn="l"/>
            <a:r>
              <a:rPr lang="es-ES" sz="2400" dirty="0"/>
              <a:t>Coordinador GT SVA/SVI. </a:t>
            </a:r>
            <a:r>
              <a:rPr lang="es-ES" sz="2400" b="1" dirty="0"/>
              <a:t>CCR</a:t>
            </a:r>
          </a:p>
        </p:txBody>
      </p:sp>
      <p:pic>
        <p:nvPicPr>
          <p:cNvPr id="5" name="Image 32">
            <a:extLst>
              <a:ext uri="{FF2B5EF4-FFF2-40B4-BE49-F238E27FC236}">
                <a16:creationId xmlns:a16="http://schemas.microsoft.com/office/drawing/2014/main" id="{8D147B60-2C88-D798-B08C-B8736586F155}"/>
              </a:ext>
            </a:extLst>
          </p:cNvPr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6606" y="2969642"/>
            <a:ext cx="3671570" cy="695325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A054A7C-6AEE-3752-FD93-81F4CC091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701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66AC5D-D2D4-2ACF-B14C-54BCEE360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739"/>
            <a:ext cx="10515600" cy="1325563"/>
          </a:xfrm>
        </p:spPr>
        <p:txBody>
          <a:bodyPr/>
          <a:lstStyle/>
          <a:p>
            <a:r>
              <a:rPr lang="es-ES" sz="40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Sesgo en </a:t>
            </a:r>
            <a:r>
              <a:rPr lang="es-ES" sz="4000" b="1" i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neuroprognóstico</a:t>
            </a:r>
            <a:endParaRPr lang="es-ES" sz="4000" b="1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E3C5F2-9CAE-0E00-DB6D-5764B70D7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473200"/>
            <a:ext cx="11239500" cy="4816764"/>
          </a:xfrm>
        </p:spPr>
        <p:txBody>
          <a:bodyPr>
            <a:normAutofit/>
          </a:bodyPr>
          <a:lstStyle/>
          <a:p>
            <a:r>
              <a:rPr lang="es-ES" sz="3600" dirty="0" err="1"/>
              <a:t>Self-fulfilling</a:t>
            </a:r>
            <a:r>
              <a:rPr lang="es-ES" sz="3600" dirty="0"/>
              <a:t> </a:t>
            </a:r>
            <a:r>
              <a:rPr lang="es-ES" sz="3600" dirty="0" err="1"/>
              <a:t>prophecy</a:t>
            </a:r>
            <a:r>
              <a:rPr lang="es-ES" sz="3600" dirty="0"/>
              <a:t>.</a:t>
            </a:r>
          </a:p>
          <a:p>
            <a:r>
              <a:rPr lang="es-ES" sz="3600" dirty="0" err="1"/>
              <a:t>Confusores</a:t>
            </a:r>
            <a:r>
              <a:rPr lang="es-ES" sz="3600" dirty="0"/>
              <a:t>.</a:t>
            </a:r>
          </a:p>
          <a:p>
            <a:r>
              <a:rPr lang="es-ES" sz="3600" dirty="0"/>
              <a:t>Tiempo/momento.</a:t>
            </a:r>
          </a:p>
          <a:p>
            <a:r>
              <a:rPr lang="es-ES" sz="3600" dirty="0"/>
              <a:t>Especificidad y grado de incertidumbre. </a:t>
            </a:r>
          </a:p>
          <a:p>
            <a:r>
              <a:rPr lang="es-ES" sz="3600" dirty="0"/>
              <a:t>Toma de decisiones basadas en una sola prueba.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4CC8754-6965-7E23-776D-FA87EA4F4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1196" cy="388402"/>
          </a:xfrm>
          <a:prstGeom prst="rect">
            <a:avLst/>
          </a:prstGeom>
        </p:spPr>
      </p:pic>
      <p:pic>
        <p:nvPicPr>
          <p:cNvPr id="5" name="Image 66">
            <a:extLst>
              <a:ext uri="{FF2B5EF4-FFF2-40B4-BE49-F238E27FC236}">
                <a16:creationId xmlns:a16="http://schemas.microsoft.com/office/drawing/2014/main" id="{7550C629-38F4-8817-54B1-BDDA08670BF7}"/>
              </a:ext>
            </a:extLst>
          </p:cNvPr>
          <p:cNvPicPr>
            <a:picLocks/>
          </p:cNvPicPr>
          <p:nvPr/>
        </p:nvPicPr>
        <p:blipFill>
          <a:blip r:embed="rId4" cstate="print"/>
          <a:srcRect l="82795" t="2283" r="1253" b="90961"/>
          <a:stretch>
            <a:fillRect/>
          </a:stretch>
        </p:blipFill>
        <p:spPr>
          <a:xfrm>
            <a:off x="10247194" y="0"/>
            <a:ext cx="1944806" cy="124194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5541E7E-1D39-F83C-B2F0-2E5FE9AEF7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650" y="6289964"/>
            <a:ext cx="2379350" cy="54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17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428436-7D02-4EF4-E1ED-B7FD6325F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Estrategia de pronóstico sugerida</a:t>
            </a:r>
            <a:br>
              <a:rPr lang="es-ES" b="1" i="1" dirty="0"/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240801-B4C9-2D15-3B70-1427D1466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Algoritmo de pronóstico </a:t>
            </a:r>
            <a:r>
              <a:rPr lang="es-ES" sz="3600" b="1" dirty="0"/>
              <a:t>multimodal y adecuado en tiempo</a:t>
            </a:r>
            <a:r>
              <a:rPr lang="es-ES" sz="3600" dirty="0"/>
              <a:t>.</a:t>
            </a:r>
          </a:p>
          <a:p>
            <a:r>
              <a:rPr lang="es-ES" sz="3600" dirty="0"/>
              <a:t>Abordaje pronóstico </a:t>
            </a:r>
            <a:r>
              <a:rPr lang="es-ES" sz="3600" b="1" dirty="0"/>
              <a:t>integral</a:t>
            </a:r>
            <a:r>
              <a:rPr lang="es-ES" sz="3600" dirty="0"/>
              <a:t>: factores </a:t>
            </a:r>
            <a:r>
              <a:rPr lang="es-ES" sz="3600" dirty="0" err="1"/>
              <a:t>extracerebrales</a:t>
            </a:r>
            <a:r>
              <a:rPr lang="es-ES" sz="3600" dirty="0"/>
              <a:t> y características del paciente.</a:t>
            </a:r>
          </a:p>
          <a:p>
            <a:r>
              <a:rPr lang="es-ES" sz="3600" i="1" dirty="0"/>
              <a:t>Predicción de </a:t>
            </a:r>
            <a:r>
              <a:rPr lang="es-ES" sz="3600" b="1" i="1" dirty="0"/>
              <a:t>buen pronóstico neurológico</a:t>
            </a:r>
          </a:p>
          <a:p>
            <a:endParaRPr lang="es-ES" sz="3600" dirty="0"/>
          </a:p>
          <a:p>
            <a:endParaRPr lang="es-ES" sz="3600" b="1" i="1" dirty="0"/>
          </a:p>
          <a:p>
            <a:endParaRPr lang="es-ES" sz="3600" dirty="0"/>
          </a:p>
          <a:p>
            <a:endParaRPr lang="es-ES" sz="3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38C2FA0-08D7-DE72-4FB5-A5CDA4015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1196" cy="388402"/>
          </a:xfrm>
          <a:prstGeom prst="rect">
            <a:avLst/>
          </a:prstGeom>
        </p:spPr>
      </p:pic>
      <p:pic>
        <p:nvPicPr>
          <p:cNvPr id="5" name="Image 66">
            <a:extLst>
              <a:ext uri="{FF2B5EF4-FFF2-40B4-BE49-F238E27FC236}">
                <a16:creationId xmlns:a16="http://schemas.microsoft.com/office/drawing/2014/main" id="{140FBBA4-9E87-501F-C181-6C124DCCDEEB}"/>
              </a:ext>
            </a:extLst>
          </p:cNvPr>
          <p:cNvPicPr>
            <a:picLocks/>
          </p:cNvPicPr>
          <p:nvPr/>
        </p:nvPicPr>
        <p:blipFill>
          <a:blip r:embed="rId4" cstate="print"/>
          <a:srcRect l="82795" t="2283" r="1253" b="90961"/>
          <a:stretch>
            <a:fillRect/>
          </a:stretch>
        </p:blipFill>
        <p:spPr>
          <a:xfrm>
            <a:off x="10247194" y="0"/>
            <a:ext cx="1944806" cy="124194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E9A84A8-5313-C71B-78A9-B2EB80A4A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650" y="6289964"/>
            <a:ext cx="2379350" cy="54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88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AC6CB-4F4F-247B-89B3-9E1FB6967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663329-28D4-0F0B-0F0E-45D6B06D6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196" y="26734"/>
            <a:ext cx="10515600" cy="890299"/>
          </a:xfrm>
        </p:spPr>
        <p:txBody>
          <a:bodyPr>
            <a:normAutofit/>
          </a:bodyPr>
          <a:lstStyle/>
          <a:p>
            <a:r>
              <a:rPr lang="es-ES" sz="40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Pronóstico multimodal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3825BE-72D6-489E-9E51-2973A2879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00" y="1092200"/>
            <a:ext cx="11364096" cy="5611577"/>
          </a:xfrm>
        </p:spPr>
        <p:txBody>
          <a:bodyPr>
            <a:normAutofit/>
          </a:bodyPr>
          <a:lstStyle/>
          <a:p>
            <a:r>
              <a:rPr lang="es-ES" dirty="0"/>
              <a:t>En pacientes inconscientes a ≥72 horas tras la RCE.</a:t>
            </a:r>
          </a:p>
          <a:p>
            <a:r>
              <a:rPr lang="es-ES" dirty="0"/>
              <a:t>Ausencia de factores de confusión.</a:t>
            </a:r>
          </a:p>
          <a:p>
            <a:r>
              <a:rPr lang="es-ES" dirty="0"/>
              <a:t>Considerar un pronóstico desfavorable cuando están presentes dos o más de los siguientes predictores:</a:t>
            </a:r>
          </a:p>
          <a:p>
            <a:pPr lvl="1"/>
            <a:r>
              <a:rPr lang="es-ES" dirty="0"/>
              <a:t>ausencia de reflejos pupilares y corneales a ≥72 h; </a:t>
            </a:r>
          </a:p>
          <a:p>
            <a:pPr lvl="1"/>
            <a:r>
              <a:rPr lang="es-ES" dirty="0"/>
              <a:t>ausencia bilateral de la onda N20 en los potenciales evocados somatosensoriales (PESS) a ≥24 h; </a:t>
            </a:r>
          </a:p>
          <a:p>
            <a:pPr lvl="1"/>
            <a:r>
              <a:rPr lang="es-ES" dirty="0"/>
              <a:t>un patrón de EEG altamente maligno a &gt;24 h;</a:t>
            </a:r>
          </a:p>
          <a:p>
            <a:pPr lvl="1"/>
            <a:r>
              <a:rPr lang="es-ES" dirty="0"/>
              <a:t>concentraciones de </a:t>
            </a:r>
            <a:r>
              <a:rPr lang="es-ES" dirty="0" err="1"/>
              <a:t>enolasa</a:t>
            </a:r>
            <a:r>
              <a:rPr lang="es-ES" dirty="0"/>
              <a:t> neuronal específica (NSE) &gt;60 μg/L a las 48 h y/o 72 h;</a:t>
            </a:r>
          </a:p>
          <a:p>
            <a:pPr lvl="1"/>
            <a:r>
              <a:rPr lang="es-ES" dirty="0"/>
              <a:t>estatus mioclónico ≤72 h; </a:t>
            </a:r>
          </a:p>
          <a:p>
            <a:pPr lvl="1"/>
            <a:r>
              <a:rPr lang="es-ES" dirty="0"/>
              <a:t>evidencia de lesión anóxica difusa y extensa en el TC o RMN cerebral.</a:t>
            </a:r>
            <a:endParaRPr lang="es-ES" sz="3200" dirty="0"/>
          </a:p>
          <a:p>
            <a:endParaRPr lang="es-ES" sz="3600" dirty="0"/>
          </a:p>
          <a:p>
            <a:endParaRPr lang="es-ES" sz="3600" b="1" i="1" dirty="0"/>
          </a:p>
          <a:p>
            <a:endParaRPr lang="es-ES" sz="3600" dirty="0"/>
          </a:p>
          <a:p>
            <a:endParaRPr lang="es-ES" sz="3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CDE33B7-69D9-C425-A6F3-CF7023668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1196" cy="388402"/>
          </a:xfrm>
          <a:prstGeom prst="rect">
            <a:avLst/>
          </a:prstGeom>
        </p:spPr>
      </p:pic>
      <p:pic>
        <p:nvPicPr>
          <p:cNvPr id="5" name="Image 66">
            <a:extLst>
              <a:ext uri="{FF2B5EF4-FFF2-40B4-BE49-F238E27FC236}">
                <a16:creationId xmlns:a16="http://schemas.microsoft.com/office/drawing/2014/main" id="{381E8E3D-E154-EDCE-EABD-76A84AAB899B}"/>
              </a:ext>
            </a:extLst>
          </p:cNvPr>
          <p:cNvPicPr>
            <a:picLocks/>
          </p:cNvPicPr>
          <p:nvPr/>
        </p:nvPicPr>
        <p:blipFill>
          <a:blip r:embed="rId4" cstate="print"/>
          <a:srcRect l="82795" t="2283" r="1253" b="90961"/>
          <a:stretch>
            <a:fillRect/>
          </a:stretch>
        </p:blipFill>
        <p:spPr>
          <a:xfrm>
            <a:off x="10247194" y="0"/>
            <a:ext cx="1944806" cy="124194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7BA7B4F-19C3-69FC-6281-AC70C5FDB6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650" y="6289964"/>
            <a:ext cx="2379350" cy="54130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7D904E0-51BD-0DED-5D29-160368E2CC6B}"/>
              </a:ext>
            </a:extLst>
          </p:cNvPr>
          <p:cNvSpPr txBox="1"/>
          <p:nvPr/>
        </p:nvSpPr>
        <p:spPr>
          <a:xfrm>
            <a:off x="4428531" y="4668807"/>
            <a:ext cx="209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F0000"/>
                </a:solidFill>
              </a:rPr>
              <a:t>Tratar</a:t>
            </a:r>
          </a:p>
        </p:txBody>
      </p:sp>
    </p:spTree>
    <p:extLst>
      <p:ext uri="{BB962C8B-B14F-4D97-AF65-F5344CB8AC3E}">
        <p14:creationId xmlns:p14="http://schemas.microsoft.com/office/powerpoint/2010/main" val="391671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5">
            <a:extLst>
              <a:ext uri="{FF2B5EF4-FFF2-40B4-BE49-F238E27FC236}">
                <a16:creationId xmlns:a16="http://schemas.microsoft.com/office/drawing/2014/main" id="{5C536AFD-CBDC-BCAD-302C-FCB0FFD05384}"/>
              </a:ext>
            </a:extLst>
          </p:cNvPr>
          <p:cNvPicPr>
            <a:picLocks/>
          </p:cNvPicPr>
          <p:nvPr/>
        </p:nvPicPr>
        <p:blipFill>
          <a:blip r:embed="rId3" cstate="print"/>
          <a:srcRect l="3311" t="18507" r="7470" b="12239"/>
          <a:stretch>
            <a:fillRect/>
          </a:stretch>
        </p:blipFill>
        <p:spPr>
          <a:xfrm>
            <a:off x="-1" y="0"/>
            <a:ext cx="12078269" cy="6858000"/>
          </a:xfrm>
          <a:prstGeom prst="rect">
            <a:avLst/>
          </a:prstGeom>
        </p:spPr>
      </p:pic>
      <p:pic>
        <p:nvPicPr>
          <p:cNvPr id="5" name="Image 66">
            <a:extLst>
              <a:ext uri="{FF2B5EF4-FFF2-40B4-BE49-F238E27FC236}">
                <a16:creationId xmlns:a16="http://schemas.microsoft.com/office/drawing/2014/main" id="{85133E06-6803-AF5A-9A1B-4DF5B57AD2CB}"/>
              </a:ext>
            </a:extLst>
          </p:cNvPr>
          <p:cNvPicPr>
            <a:picLocks/>
          </p:cNvPicPr>
          <p:nvPr/>
        </p:nvPicPr>
        <p:blipFill>
          <a:blip r:embed="rId4" cstate="print"/>
          <a:srcRect l="82795" t="2283" r="1253" b="90961"/>
          <a:stretch>
            <a:fillRect/>
          </a:stretch>
        </p:blipFill>
        <p:spPr>
          <a:xfrm>
            <a:off x="10247194" y="0"/>
            <a:ext cx="1944806" cy="124194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BFA11F9-3E2D-45C5-FA99-AD62F64F7B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650" y="6289964"/>
            <a:ext cx="2379350" cy="54130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D2DF839-6EE3-C1FF-4288-E2E51A43D7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2"/>
            <a:ext cx="861196" cy="38840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C4F23C4-A5F6-15DB-3DC7-F40518136B0F}"/>
              </a:ext>
            </a:extLst>
          </p:cNvPr>
          <p:cNvSpPr txBox="1"/>
          <p:nvPr/>
        </p:nvSpPr>
        <p:spPr>
          <a:xfrm>
            <a:off x="4902200" y="193814"/>
            <a:ext cx="332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F0000"/>
                </a:solidFill>
              </a:rPr>
              <a:t>ESPECÍFICO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A0743D2-2DA8-06EC-3328-D87B90CF7CB3}"/>
              </a:ext>
            </a:extLst>
          </p:cNvPr>
          <p:cNvSpPr txBox="1"/>
          <p:nvPr/>
        </p:nvSpPr>
        <p:spPr>
          <a:xfrm>
            <a:off x="7902673" y="1108214"/>
            <a:ext cx="2671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F0000"/>
                </a:solidFill>
              </a:rPr>
              <a:t>ROBUSTO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E93DC080-EF80-248C-BDDC-4096C07A7B5B}"/>
              </a:ext>
            </a:extLst>
          </p:cNvPr>
          <p:cNvSpPr/>
          <p:nvPr/>
        </p:nvSpPr>
        <p:spPr>
          <a:xfrm>
            <a:off x="5232400" y="5321300"/>
            <a:ext cx="3721100" cy="15527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203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8">
            <a:extLst>
              <a:ext uri="{FF2B5EF4-FFF2-40B4-BE49-F238E27FC236}">
                <a16:creationId xmlns:a16="http://schemas.microsoft.com/office/drawing/2014/main" id="{4542095F-5A28-C5DB-3696-3EAF7F4B0B21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5218" y="0"/>
            <a:ext cx="10581564" cy="6858000"/>
          </a:xfrm>
          <a:prstGeom prst="rect">
            <a:avLst/>
          </a:prstGeom>
        </p:spPr>
      </p:pic>
      <p:pic>
        <p:nvPicPr>
          <p:cNvPr id="5" name="Image 66">
            <a:extLst>
              <a:ext uri="{FF2B5EF4-FFF2-40B4-BE49-F238E27FC236}">
                <a16:creationId xmlns:a16="http://schemas.microsoft.com/office/drawing/2014/main" id="{ABBB1F30-5421-0917-87CB-7E75118041C2}"/>
              </a:ext>
            </a:extLst>
          </p:cNvPr>
          <p:cNvPicPr>
            <a:picLocks/>
          </p:cNvPicPr>
          <p:nvPr/>
        </p:nvPicPr>
        <p:blipFill>
          <a:blip r:embed="rId4" cstate="print"/>
          <a:srcRect l="82795" t="2283" r="1253" b="90961"/>
          <a:stretch>
            <a:fillRect/>
          </a:stretch>
        </p:blipFill>
        <p:spPr>
          <a:xfrm>
            <a:off x="10247194" y="0"/>
            <a:ext cx="1944806" cy="124194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798514D-50FE-5741-4DEE-A9D810B616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650" y="6289964"/>
            <a:ext cx="2379350" cy="54130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E0B5F79-4344-7C19-9924-95DFC6E47A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2"/>
            <a:ext cx="861196" cy="3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15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58260FD-7AE1-F837-0DEE-DFF52522F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196" y="18255"/>
            <a:ext cx="10515600" cy="883445"/>
          </a:xfrm>
        </p:spPr>
        <p:txBody>
          <a:bodyPr>
            <a:normAutofit/>
          </a:bodyPr>
          <a:lstStyle/>
          <a:p>
            <a:r>
              <a:rPr lang="es-ES" sz="40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Limitación del esfuerzo terapéutico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33E170F-AD98-8025-6BEE-AD5769BA9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034378"/>
            <a:ext cx="11595100" cy="5210781"/>
          </a:xfrm>
        </p:spPr>
        <p:txBody>
          <a:bodyPr>
            <a:normAutofit/>
          </a:bodyPr>
          <a:lstStyle/>
          <a:p>
            <a:pPr lvl="0"/>
            <a:r>
              <a:rPr lang="es-ES" b="1" dirty="0"/>
              <a:t>Separe</a:t>
            </a:r>
            <a:r>
              <a:rPr lang="es-ES" dirty="0"/>
              <a:t> las discusiones sobre la retirada del tratamiento de soporte vital de la evaluación del pronóstico neurológico; las decisiones sobre la retirada de estas medidas </a:t>
            </a:r>
            <a:r>
              <a:rPr lang="es-ES" b="1" dirty="0"/>
              <a:t>deben basarse también en otros aspectos distintos de la lesión cerebral</a:t>
            </a:r>
            <a:r>
              <a:rPr lang="es-ES" dirty="0"/>
              <a:t>, como la edad, la comorbilidad, la función global de los órganos y las preferencias del paciente.</a:t>
            </a:r>
            <a:br>
              <a:rPr lang="es-ES" dirty="0"/>
            </a:br>
            <a:endParaRPr lang="es-ES" dirty="0"/>
          </a:p>
          <a:p>
            <a:pPr lvl="0"/>
            <a:r>
              <a:rPr lang="es-ES" b="1" dirty="0"/>
              <a:t>Dedique tiempo </a:t>
            </a:r>
            <a:r>
              <a:rPr lang="es-ES" dirty="0"/>
              <a:t>suficiente para la comunicación de las decisiones sobre el nivel de tratamiento, tanto dentro del equipo clínico como con los familiares.</a:t>
            </a:r>
            <a:br>
              <a:rPr lang="es-ES" dirty="0"/>
            </a:br>
            <a:endParaRPr lang="es-ES" dirty="0"/>
          </a:p>
          <a:p>
            <a:pPr lvl="0"/>
            <a:r>
              <a:rPr lang="es-ES" dirty="0"/>
              <a:t>Tras tomar la decisión de retirar el tratamiento de soporte vital, aplique un </a:t>
            </a:r>
            <a:r>
              <a:rPr lang="es-ES" b="1" dirty="0"/>
              <a:t>enfoque estructurado </a:t>
            </a:r>
            <a:r>
              <a:rPr lang="es-ES" dirty="0"/>
              <a:t>para la transición de cuidados curativos a cuidados paliativos de fin de vida y </a:t>
            </a:r>
            <a:r>
              <a:rPr lang="es-ES" b="1" dirty="0"/>
              <a:t>considere</a:t>
            </a:r>
            <a:r>
              <a:rPr lang="es-ES" dirty="0"/>
              <a:t> la posibilidad de </a:t>
            </a:r>
            <a:r>
              <a:rPr lang="es-ES" b="1" dirty="0"/>
              <a:t>donación</a:t>
            </a:r>
            <a:r>
              <a:rPr lang="es-ES" dirty="0"/>
              <a:t> de órganos.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0B6D999-E40B-E1E9-365D-057823504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650" y="6289964"/>
            <a:ext cx="2379350" cy="54130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EB0B32F-350F-2D73-F0E8-266466BBF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2"/>
            <a:ext cx="861196" cy="388402"/>
          </a:xfrm>
          <a:prstGeom prst="rect">
            <a:avLst/>
          </a:prstGeom>
        </p:spPr>
      </p:pic>
      <p:pic>
        <p:nvPicPr>
          <p:cNvPr id="2" name="Image 66">
            <a:extLst>
              <a:ext uri="{FF2B5EF4-FFF2-40B4-BE49-F238E27FC236}">
                <a16:creationId xmlns:a16="http://schemas.microsoft.com/office/drawing/2014/main" id="{B2394DFF-5B27-34E6-4354-09FFEE696889}"/>
              </a:ext>
            </a:extLst>
          </p:cNvPr>
          <p:cNvPicPr>
            <a:picLocks/>
          </p:cNvPicPr>
          <p:nvPr/>
        </p:nvPicPr>
        <p:blipFill>
          <a:blip r:embed="rId4" cstate="print"/>
          <a:srcRect l="82795" t="2283" r="1253" b="90961"/>
          <a:stretch>
            <a:fillRect/>
          </a:stretch>
        </p:blipFill>
        <p:spPr>
          <a:xfrm>
            <a:off x="10845800" y="0"/>
            <a:ext cx="13462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43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3A9CB8-6D35-0623-CBEE-5CB9DD1E4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263019"/>
            <a:ext cx="11049000" cy="829181"/>
          </a:xfrm>
        </p:spPr>
        <p:txBody>
          <a:bodyPr>
            <a:normAutofit fontScale="90000"/>
          </a:bodyPr>
          <a:lstStyle/>
          <a:p>
            <a:r>
              <a:rPr lang="es-ES" sz="42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Rehabilitación y seguimiento tras la parada cardiaca</a:t>
            </a:r>
            <a:br>
              <a:rPr lang="es-ES" b="1" i="1" dirty="0"/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13B0AD-6BC9-22CA-4BA5-37A1EC92D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27403"/>
            <a:ext cx="11049000" cy="5503863"/>
          </a:xfrm>
        </p:spPr>
        <p:txBody>
          <a:bodyPr>
            <a:normAutofit/>
          </a:bodyPr>
          <a:lstStyle/>
          <a:p>
            <a:pPr lvl="0"/>
            <a:r>
              <a:rPr lang="es-ES" dirty="0"/>
              <a:t>Implemente la </a:t>
            </a:r>
            <a:r>
              <a:rPr lang="es-ES" b="1" dirty="0"/>
              <a:t>movilización temprana</a:t>
            </a:r>
            <a:r>
              <a:rPr lang="es-ES" dirty="0"/>
              <a:t>, el manejo del delirio y los diarios de UCI durante la hospitalización.</a:t>
            </a:r>
          </a:p>
          <a:p>
            <a:pPr lvl="0"/>
            <a:r>
              <a:rPr lang="es-ES" dirty="0"/>
              <a:t>Proporcione </a:t>
            </a:r>
            <a:r>
              <a:rPr lang="es-ES" b="1" dirty="0"/>
              <a:t>información</a:t>
            </a:r>
            <a:r>
              <a:rPr lang="es-ES" dirty="0"/>
              <a:t> para pacientes y acompañantes.</a:t>
            </a:r>
          </a:p>
          <a:p>
            <a:pPr lvl="0"/>
            <a:r>
              <a:rPr lang="es-ES" dirty="0"/>
              <a:t>Realice </a:t>
            </a:r>
            <a:r>
              <a:rPr lang="es-ES" b="1" dirty="0"/>
              <a:t>evaluaciones funcionales </a:t>
            </a:r>
            <a:r>
              <a:rPr lang="es-ES" dirty="0"/>
              <a:t>de las discapacidades físicas y no físicas antes del alta para identificar las </a:t>
            </a:r>
            <a:r>
              <a:rPr lang="es-ES" b="1" dirty="0"/>
              <a:t>necesidades</a:t>
            </a:r>
            <a:r>
              <a:rPr lang="es-ES" dirty="0"/>
              <a:t> de rehabilitación.</a:t>
            </a:r>
          </a:p>
          <a:p>
            <a:pPr lvl="0"/>
            <a:r>
              <a:rPr lang="es-ES" dirty="0"/>
              <a:t>Proporcione </a:t>
            </a:r>
            <a:r>
              <a:rPr lang="es-ES" b="1" dirty="0"/>
              <a:t>rehabilitación cardiaca </a:t>
            </a:r>
            <a:r>
              <a:rPr lang="es-ES" dirty="0"/>
              <a:t>según la etiología de la parada cardiaca.</a:t>
            </a: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5C2EEDD-1E89-4292-F1E6-BD08A8FFC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2"/>
            <a:ext cx="685800" cy="309298"/>
          </a:xfrm>
          <a:prstGeom prst="rect">
            <a:avLst/>
          </a:prstGeom>
        </p:spPr>
      </p:pic>
      <p:pic>
        <p:nvPicPr>
          <p:cNvPr id="5" name="Image 66">
            <a:extLst>
              <a:ext uri="{FF2B5EF4-FFF2-40B4-BE49-F238E27FC236}">
                <a16:creationId xmlns:a16="http://schemas.microsoft.com/office/drawing/2014/main" id="{6358A46E-5ABB-00BF-296D-2CC252066325}"/>
              </a:ext>
            </a:extLst>
          </p:cNvPr>
          <p:cNvPicPr>
            <a:picLocks/>
          </p:cNvPicPr>
          <p:nvPr/>
        </p:nvPicPr>
        <p:blipFill>
          <a:blip r:embed="rId3" cstate="print"/>
          <a:srcRect l="82795" t="2283" r="3337" b="90961"/>
          <a:stretch>
            <a:fillRect/>
          </a:stretch>
        </p:blipFill>
        <p:spPr>
          <a:xfrm>
            <a:off x="11315700" y="0"/>
            <a:ext cx="861196" cy="54130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741B4CD-8C14-5054-B4F1-DCBBB1540F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650" y="6289964"/>
            <a:ext cx="2379350" cy="54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91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FD551-8D86-1D61-C990-2E2E00E4D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6F1F24-CA2B-E490-8D9D-F4DE5F4B0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263019"/>
            <a:ext cx="11049000" cy="829181"/>
          </a:xfrm>
        </p:spPr>
        <p:txBody>
          <a:bodyPr>
            <a:normAutofit fontScale="90000"/>
          </a:bodyPr>
          <a:lstStyle/>
          <a:p>
            <a:r>
              <a:rPr lang="es-ES" sz="42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Rehabilitación y seguimiento tras la parada cardiaca</a:t>
            </a:r>
            <a:br>
              <a:rPr lang="es-ES" b="1" i="1" dirty="0"/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9A6194-9F81-7575-785A-BBA1B764C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598055"/>
            <a:ext cx="11785600" cy="4201048"/>
          </a:xfrm>
        </p:spPr>
        <p:txBody>
          <a:bodyPr>
            <a:normAutofit/>
          </a:bodyPr>
          <a:lstStyle/>
          <a:p>
            <a:pPr lvl="0"/>
            <a:r>
              <a:rPr lang="es-ES" dirty="0"/>
              <a:t>Organice un </a:t>
            </a:r>
            <a:r>
              <a:rPr lang="es-ES" b="1" dirty="0"/>
              <a:t>seguimiento</a:t>
            </a:r>
            <a:r>
              <a:rPr lang="es-ES" dirty="0"/>
              <a:t> de los supervivientes de parada cardíaca dentro de los tres meses posteriores al alta hospitalaria, incluyendo cribado de </a:t>
            </a:r>
            <a:r>
              <a:rPr lang="es-ES" b="1" dirty="0"/>
              <a:t>problemas cognitivos</a:t>
            </a:r>
            <a:r>
              <a:rPr lang="es-ES" dirty="0"/>
              <a:t>, </a:t>
            </a:r>
            <a:r>
              <a:rPr lang="es-ES" b="1" dirty="0"/>
              <a:t>físicos</a:t>
            </a:r>
            <a:r>
              <a:rPr lang="es-ES" dirty="0"/>
              <a:t>, </a:t>
            </a:r>
            <a:r>
              <a:rPr lang="es-ES" b="1" dirty="0"/>
              <a:t>emocionales</a:t>
            </a:r>
            <a:r>
              <a:rPr lang="es-ES" dirty="0"/>
              <a:t>, </a:t>
            </a:r>
            <a:r>
              <a:rPr lang="es-ES" b="1" dirty="0"/>
              <a:t>fatiga</a:t>
            </a:r>
            <a:r>
              <a:rPr lang="es-ES" dirty="0"/>
              <a:t>, </a:t>
            </a:r>
            <a:r>
              <a:rPr lang="es-ES" b="1" dirty="0"/>
              <a:t>dolor</a:t>
            </a:r>
            <a:r>
              <a:rPr lang="es-ES" dirty="0"/>
              <a:t> y afectación en los </a:t>
            </a:r>
            <a:r>
              <a:rPr lang="es-ES" b="1" dirty="0"/>
              <a:t>roles de la vida diaria </a:t>
            </a:r>
            <a:r>
              <a:rPr lang="es-ES" dirty="0"/>
              <a:t>(participación social y regreso al trabajo, miembros de la familia y amigos cercanos).</a:t>
            </a:r>
            <a:br>
              <a:rPr lang="es-ES" dirty="0"/>
            </a:br>
            <a:endParaRPr lang="es-ES" dirty="0"/>
          </a:p>
          <a:p>
            <a:pPr lvl="0"/>
            <a:r>
              <a:rPr lang="es-ES" b="1" dirty="0"/>
              <a:t>Invite</a:t>
            </a:r>
            <a:r>
              <a:rPr lang="es-ES" dirty="0"/>
              <a:t> a los acompañantes al seguimiento; pregunte sobre problemas emocionales y el impacto en los roles de la vida diaria.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1E57298-DBBA-AA19-BBAF-355F7CC5F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2"/>
            <a:ext cx="685800" cy="309298"/>
          </a:xfrm>
          <a:prstGeom prst="rect">
            <a:avLst/>
          </a:prstGeom>
        </p:spPr>
      </p:pic>
      <p:pic>
        <p:nvPicPr>
          <p:cNvPr id="5" name="Image 66">
            <a:extLst>
              <a:ext uri="{FF2B5EF4-FFF2-40B4-BE49-F238E27FC236}">
                <a16:creationId xmlns:a16="http://schemas.microsoft.com/office/drawing/2014/main" id="{E4569C7B-4904-DE98-8328-F17FE8350454}"/>
              </a:ext>
            </a:extLst>
          </p:cNvPr>
          <p:cNvPicPr>
            <a:picLocks/>
          </p:cNvPicPr>
          <p:nvPr/>
        </p:nvPicPr>
        <p:blipFill>
          <a:blip r:embed="rId3" cstate="print"/>
          <a:srcRect l="82795" t="2283" r="3337" b="90961"/>
          <a:stretch>
            <a:fillRect/>
          </a:stretch>
        </p:blipFill>
        <p:spPr>
          <a:xfrm>
            <a:off x="11315700" y="0"/>
            <a:ext cx="861196" cy="54130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779829B-7BF7-E2EF-6460-03E76BF60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650" y="6289964"/>
            <a:ext cx="2379350" cy="54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55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8">
            <a:extLst>
              <a:ext uri="{FF2B5EF4-FFF2-40B4-BE49-F238E27FC236}">
                <a16:creationId xmlns:a16="http://schemas.microsoft.com/office/drawing/2014/main" id="{5796C65E-DE08-A5DF-3740-951147E0CB2E}"/>
              </a:ext>
            </a:extLst>
          </p:cNvPr>
          <p:cNvPicPr>
            <a:picLocks noGrp="1"/>
          </p:cNvPicPr>
          <p:nvPr>
            <p:ph type="pic" sz="quarter" idx="4294967295"/>
          </p:nvPr>
        </p:nvPicPr>
        <p:blipFill>
          <a:blip r:embed="rId3" cstate="print"/>
          <a:srcRect t="-36" b="54637"/>
          <a:stretch>
            <a:fillRect/>
          </a:stretch>
        </p:blipFill>
        <p:spPr>
          <a:xfrm>
            <a:off x="272716" y="1"/>
            <a:ext cx="11646568" cy="685799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A944D46-6848-6687-278C-F1AB88F9F7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650" y="6289964"/>
            <a:ext cx="2379350" cy="54130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C3A688E-4479-A318-2DE3-1B66FACCD3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2"/>
            <a:ext cx="861196" cy="3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63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AC785-2124-C7F3-9480-BF3D89FAC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70">
            <a:extLst>
              <a:ext uri="{FF2B5EF4-FFF2-40B4-BE49-F238E27FC236}">
                <a16:creationId xmlns:a16="http://schemas.microsoft.com/office/drawing/2014/main" id="{4C5C1921-AFCA-CBCB-D910-5D42C8ECC2FC}"/>
              </a:ext>
            </a:extLst>
          </p:cNvPr>
          <p:cNvPicPr>
            <a:picLocks/>
          </p:cNvPicPr>
          <p:nvPr/>
        </p:nvPicPr>
        <p:blipFill>
          <a:blip r:embed="rId3" cstate="print"/>
          <a:srcRect t="45975" b="4744"/>
          <a:stretch>
            <a:fillRect/>
          </a:stretch>
        </p:blipFill>
        <p:spPr>
          <a:xfrm>
            <a:off x="2137123" y="0"/>
            <a:ext cx="7917754" cy="6858000"/>
          </a:xfrm>
          <a:prstGeom prst="rect">
            <a:avLst/>
          </a:prstGeom>
        </p:spPr>
      </p:pic>
      <p:pic>
        <p:nvPicPr>
          <p:cNvPr id="6" name="Image 66">
            <a:extLst>
              <a:ext uri="{FF2B5EF4-FFF2-40B4-BE49-F238E27FC236}">
                <a16:creationId xmlns:a16="http://schemas.microsoft.com/office/drawing/2014/main" id="{C74B7EC8-237E-CB1E-852E-DC08E4C66515}"/>
              </a:ext>
            </a:extLst>
          </p:cNvPr>
          <p:cNvPicPr>
            <a:picLocks/>
          </p:cNvPicPr>
          <p:nvPr/>
        </p:nvPicPr>
        <p:blipFill>
          <a:blip r:embed="rId4" cstate="print"/>
          <a:srcRect l="82795" t="2283" r="1253" b="90961"/>
          <a:stretch>
            <a:fillRect/>
          </a:stretch>
        </p:blipFill>
        <p:spPr>
          <a:xfrm>
            <a:off x="10247194" y="0"/>
            <a:ext cx="1944806" cy="124194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D1EA4C1-3C73-DC7D-92E3-1F55B29329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650" y="6289964"/>
            <a:ext cx="2379350" cy="54130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1348F47-4EA8-815A-B776-BFF19C0D67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2"/>
            <a:ext cx="861196" cy="3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49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DE6949-3C49-45C9-BB41-72FDBC50DD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solidFill>
            <a:schemeClr val="bg1"/>
          </a:solidFill>
        </p:spPr>
        <p:txBody>
          <a:bodyPr/>
          <a:lstStyle/>
          <a:p>
            <a:endParaRPr lang="es-ES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8E94E25D-82FE-4D5B-BD24-13D8B6A51B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" y="172607"/>
            <a:ext cx="861196" cy="38840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846A0A5C-A4AB-4B77-BBFF-22AC2546D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42" y="101036"/>
            <a:ext cx="2379350" cy="541302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CDF470D0-F9C6-B7D8-B92D-03F3C81B46BC}"/>
              </a:ext>
            </a:extLst>
          </p:cNvPr>
          <p:cNvGrpSpPr/>
          <p:nvPr/>
        </p:nvGrpSpPr>
        <p:grpSpPr>
          <a:xfrm>
            <a:off x="2527942" y="912381"/>
            <a:ext cx="2618478" cy="5033239"/>
            <a:chOff x="2527942" y="912381"/>
            <a:chExt cx="2618478" cy="5033239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4DDF2D7-3E34-4BAA-97E7-B1496F198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7942" y="912381"/>
              <a:ext cx="2618478" cy="5033239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773A9D5F-14C6-4F01-AF38-AB154BCAB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3759" y="1266257"/>
              <a:ext cx="1316929" cy="388403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E8E5F25A-FE87-0D72-563A-7CC4A736F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24812" t="5814" r="25276" b="9421"/>
            <a:stretch>
              <a:fillRect/>
            </a:stretch>
          </p:blipFill>
          <p:spPr>
            <a:xfrm>
              <a:off x="2670724" y="1658245"/>
              <a:ext cx="2286729" cy="2188167"/>
            </a:xfrm>
            <a:prstGeom prst="rect">
              <a:avLst/>
            </a:prstGeom>
          </p:spPr>
        </p:pic>
        <p:pic>
          <p:nvPicPr>
            <p:cNvPr id="9" name="Imagen 8" descr="Interfaz de usuario gráfica, Aplicación&#10;&#10;El contenido generado por IA puede ser incorrecto.">
              <a:extLst>
                <a:ext uri="{FF2B5EF4-FFF2-40B4-BE49-F238E27FC236}">
                  <a16:creationId xmlns:a16="http://schemas.microsoft.com/office/drawing/2014/main" id="{770B17B4-43A9-CEB0-98B1-5BDE900C54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68344" t="76021" r="21382" b="16285"/>
            <a:stretch>
              <a:fillRect/>
            </a:stretch>
          </p:blipFill>
          <p:spPr bwMode="auto">
            <a:xfrm>
              <a:off x="2690766" y="4102630"/>
              <a:ext cx="2286729" cy="68528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026" name="Picture 2" descr="GL2025_logo">
            <a:extLst>
              <a:ext uri="{FF2B5EF4-FFF2-40B4-BE49-F238E27FC236}">
                <a16:creationId xmlns:a16="http://schemas.microsoft.com/office/drawing/2014/main" id="{D5A4E3DA-010D-7232-A1A5-04DC9EC88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2357438"/>
            <a:ext cx="4762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845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9">
            <a:extLst>
              <a:ext uri="{FF2B5EF4-FFF2-40B4-BE49-F238E27FC236}">
                <a16:creationId xmlns:a16="http://schemas.microsoft.com/office/drawing/2014/main" id="{755A6D69-5D92-F213-4ECE-5E159F3AE23F}"/>
              </a:ext>
            </a:extLst>
          </p:cNvPr>
          <p:cNvPicPr>
            <a:picLocks/>
          </p:cNvPicPr>
          <p:nvPr/>
        </p:nvPicPr>
        <p:blipFill>
          <a:blip r:embed="rId3" cstate="print"/>
          <a:srcRect l="3098" t="18957" r="3652" b="3878"/>
          <a:stretch>
            <a:fillRect/>
          </a:stretch>
        </p:blipFill>
        <p:spPr>
          <a:xfrm>
            <a:off x="1035524" y="446964"/>
            <a:ext cx="10120952" cy="5964072"/>
          </a:xfrm>
          <a:prstGeom prst="rect">
            <a:avLst/>
          </a:prstGeom>
        </p:spPr>
      </p:pic>
      <p:pic>
        <p:nvPicPr>
          <p:cNvPr id="7" name="Image 66">
            <a:extLst>
              <a:ext uri="{FF2B5EF4-FFF2-40B4-BE49-F238E27FC236}">
                <a16:creationId xmlns:a16="http://schemas.microsoft.com/office/drawing/2014/main" id="{A209D250-56CC-BB1C-A225-E0069C5C3ED8}"/>
              </a:ext>
            </a:extLst>
          </p:cNvPr>
          <p:cNvPicPr>
            <a:picLocks/>
          </p:cNvPicPr>
          <p:nvPr/>
        </p:nvPicPr>
        <p:blipFill>
          <a:blip r:embed="rId4" cstate="print"/>
          <a:srcRect l="82795" t="2283" r="1253" b="90961"/>
          <a:stretch>
            <a:fillRect/>
          </a:stretch>
        </p:blipFill>
        <p:spPr>
          <a:xfrm>
            <a:off x="10184073" y="0"/>
            <a:ext cx="1944806" cy="124194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ABFEF0F-4586-7122-70E3-C0E6C0BFBE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650" y="6289964"/>
            <a:ext cx="2379350" cy="5413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0C24BBE-81E3-AD7E-BE5B-E8F8D7438E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2"/>
            <a:ext cx="861196" cy="3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14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EBB5A0-D55C-35DF-004F-6816DF2B9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Donación</a:t>
            </a:r>
            <a:br>
              <a:rPr lang="es-ES" b="1" i="1" dirty="0"/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E37AD5-E7E0-69BB-D7F6-BDEA84F68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219200"/>
            <a:ext cx="11518900" cy="5273675"/>
          </a:xfrm>
        </p:spPr>
        <p:txBody>
          <a:bodyPr>
            <a:noAutofit/>
          </a:bodyPr>
          <a:lstStyle/>
          <a:p>
            <a:pPr lvl="0"/>
            <a:r>
              <a:rPr lang="es-ES" dirty="0"/>
              <a:t>Se recomienda que </a:t>
            </a:r>
            <a:r>
              <a:rPr lang="es-ES" b="1" dirty="0"/>
              <a:t>todos los pacientes </a:t>
            </a:r>
            <a:r>
              <a:rPr lang="es-ES" dirty="0"/>
              <a:t>que han </a:t>
            </a:r>
            <a:r>
              <a:rPr lang="es-ES" b="1" dirty="0"/>
              <a:t>RCE</a:t>
            </a:r>
            <a:r>
              <a:rPr lang="es-ES" dirty="0"/>
              <a:t> tras la RCP y que posteriormente evolucionan hacia la muerte sean </a:t>
            </a:r>
            <a:r>
              <a:rPr lang="es-ES" b="1" dirty="0"/>
              <a:t>evaluados</a:t>
            </a:r>
            <a:r>
              <a:rPr lang="es-ES" dirty="0"/>
              <a:t> para la </a:t>
            </a:r>
            <a:r>
              <a:rPr lang="es-ES" b="1" dirty="0"/>
              <a:t>donación</a:t>
            </a:r>
            <a:r>
              <a:rPr lang="es-ES" dirty="0"/>
              <a:t> de órganos.</a:t>
            </a:r>
          </a:p>
          <a:p>
            <a:pPr lvl="0"/>
            <a:r>
              <a:rPr lang="es-ES" dirty="0"/>
              <a:t>En pacientes comatosos con ventilación mecánica que no cumplen criterios de muerte encefálica, si se decide iniciar </a:t>
            </a:r>
            <a:r>
              <a:rPr lang="es-ES" b="1" dirty="0"/>
              <a:t>cuidados de fin de vida y retirar el soporte vital</a:t>
            </a:r>
            <a:r>
              <a:rPr lang="es-ES" dirty="0"/>
              <a:t>, se debe </a:t>
            </a:r>
            <a:r>
              <a:rPr lang="es-ES" b="1" dirty="0"/>
              <a:t>considerar</a:t>
            </a:r>
            <a:r>
              <a:rPr lang="es-ES" dirty="0"/>
              <a:t> la </a:t>
            </a:r>
            <a:r>
              <a:rPr lang="es-ES" b="1" dirty="0"/>
              <a:t>donación</a:t>
            </a:r>
            <a:r>
              <a:rPr lang="es-ES" dirty="0"/>
              <a:t> de órganos en </a:t>
            </a:r>
            <a:r>
              <a:rPr lang="es-ES" b="1" dirty="0"/>
              <a:t>asistolia</a:t>
            </a:r>
            <a:r>
              <a:rPr lang="es-ES" dirty="0"/>
              <a:t>.</a:t>
            </a:r>
          </a:p>
          <a:p>
            <a:pPr lvl="0"/>
            <a:r>
              <a:rPr lang="es-ES" dirty="0"/>
              <a:t>Todas las decisiones relacionadas con la donación de órganos deben </a:t>
            </a:r>
            <a:r>
              <a:rPr lang="es-ES" b="1" dirty="0"/>
              <a:t>cumplir</a:t>
            </a:r>
            <a:r>
              <a:rPr lang="es-ES" dirty="0"/>
              <a:t> con los </a:t>
            </a:r>
            <a:r>
              <a:rPr lang="es-ES" b="1" dirty="0"/>
              <a:t>requisitos legales y éticos locales</a:t>
            </a:r>
            <a:r>
              <a:rPr lang="es-ES" dirty="0"/>
              <a:t>.</a:t>
            </a:r>
          </a:p>
          <a:p>
            <a:pPr lvl="0"/>
            <a:r>
              <a:rPr lang="es-ES" dirty="0"/>
              <a:t>Los </a:t>
            </a:r>
            <a:r>
              <a:rPr lang="es-ES" b="1" dirty="0"/>
              <a:t>registros</a:t>
            </a:r>
            <a:r>
              <a:rPr lang="es-ES" dirty="0"/>
              <a:t> de parada cardíaca deben indicar </a:t>
            </a:r>
            <a:r>
              <a:rPr lang="es-ES" b="1" dirty="0"/>
              <a:t>si se realizó una donación</a:t>
            </a:r>
            <a:r>
              <a:rPr lang="es-ES" dirty="0"/>
              <a:t> de órganos tras la resucitación inicial de la parada cardíaca.</a:t>
            </a:r>
          </a:p>
          <a:p>
            <a:pPr marL="0" indent="0">
              <a:buNone/>
            </a:pPr>
            <a:endParaRPr lang="es-ES" sz="3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AA60C34-F1AA-5059-0ABA-6865BE070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2"/>
            <a:ext cx="685800" cy="309298"/>
          </a:xfrm>
          <a:prstGeom prst="rect">
            <a:avLst/>
          </a:prstGeom>
        </p:spPr>
      </p:pic>
      <p:pic>
        <p:nvPicPr>
          <p:cNvPr id="6" name="Image 66">
            <a:extLst>
              <a:ext uri="{FF2B5EF4-FFF2-40B4-BE49-F238E27FC236}">
                <a16:creationId xmlns:a16="http://schemas.microsoft.com/office/drawing/2014/main" id="{0E159F68-7206-C1A1-B482-AFAAD40DA189}"/>
              </a:ext>
            </a:extLst>
          </p:cNvPr>
          <p:cNvPicPr>
            <a:picLocks/>
          </p:cNvPicPr>
          <p:nvPr/>
        </p:nvPicPr>
        <p:blipFill>
          <a:blip r:embed="rId4" cstate="print"/>
          <a:srcRect l="82795" t="2283" r="3337" b="90961"/>
          <a:stretch>
            <a:fillRect/>
          </a:stretch>
        </p:blipFill>
        <p:spPr>
          <a:xfrm>
            <a:off x="11315700" y="0"/>
            <a:ext cx="861196" cy="54130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A3EAEAA-DC1E-C784-7115-1E0BDD370B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650" y="6289964"/>
            <a:ext cx="2379350" cy="54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7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D7617-0D45-2C4A-77E6-439776D2F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42ABEF-601E-ED5A-34C5-01DFD9B5B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Evaluación de la parada cardiaca de causa inexplicada</a:t>
            </a:r>
            <a:br>
              <a:rPr lang="es-ES" b="1" i="1" dirty="0"/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A711AF-9D8C-5141-559F-ABB9A273B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955800"/>
            <a:ext cx="11518900" cy="4537075"/>
          </a:xfrm>
        </p:spPr>
        <p:txBody>
          <a:bodyPr>
            <a:noAutofit/>
          </a:bodyPr>
          <a:lstStyle/>
          <a:p>
            <a:pPr lvl="0"/>
            <a:r>
              <a:rPr lang="es-ES" sz="3200" dirty="0"/>
              <a:t>Las pruebas diagnósticas en pacientes con parada cardiaca de causa inexplicada incluyen: recolección de muestras de sangre para análisis </a:t>
            </a:r>
            <a:r>
              <a:rPr lang="es-ES" sz="3200" b="1" dirty="0"/>
              <a:t>toxicológico</a:t>
            </a:r>
            <a:r>
              <a:rPr lang="es-ES" sz="3200" dirty="0"/>
              <a:t> y pruebas </a:t>
            </a:r>
            <a:r>
              <a:rPr lang="es-ES" sz="3200" b="1" dirty="0"/>
              <a:t>genéticas</a:t>
            </a:r>
            <a:r>
              <a:rPr lang="es-ES" sz="3200" dirty="0"/>
              <a:t>; </a:t>
            </a:r>
            <a:r>
              <a:rPr lang="es-ES" sz="3200" b="1" dirty="0"/>
              <a:t>recuperación</a:t>
            </a:r>
            <a:r>
              <a:rPr lang="es-ES" sz="3200" dirty="0"/>
              <a:t> de datos de dispositivos cardíacos implantables y monitores portátiles; </a:t>
            </a:r>
            <a:r>
              <a:rPr lang="es-ES" sz="3200" b="1" dirty="0"/>
              <a:t>ECG de 12 derivaciones repetidos </a:t>
            </a:r>
            <a:r>
              <a:rPr lang="es-ES" sz="3200" dirty="0"/>
              <a:t>y </a:t>
            </a:r>
            <a:r>
              <a:rPr lang="es-ES" sz="3200" b="1" dirty="0"/>
              <a:t>monitorización</a:t>
            </a:r>
            <a:r>
              <a:rPr lang="es-ES" sz="3200" dirty="0"/>
              <a:t> cardiaca </a:t>
            </a:r>
            <a:r>
              <a:rPr lang="es-ES" sz="3200" b="1" dirty="0"/>
              <a:t>continua</a:t>
            </a:r>
            <a:r>
              <a:rPr lang="es-ES" sz="3200" dirty="0"/>
              <a:t>; </a:t>
            </a:r>
            <a:r>
              <a:rPr lang="es-ES" sz="3200" b="1" dirty="0"/>
              <a:t>resonancia</a:t>
            </a:r>
            <a:r>
              <a:rPr lang="es-ES" sz="3200" dirty="0"/>
              <a:t> magnética cardiaca; </a:t>
            </a:r>
            <a:r>
              <a:rPr lang="es-ES" sz="3200" b="1" dirty="0"/>
              <a:t>pruebas</a:t>
            </a:r>
            <a:r>
              <a:rPr lang="es-ES" sz="3200" dirty="0"/>
              <a:t> con bloqueadores de canales de sodio; y pruebas de esfuerzo.</a:t>
            </a:r>
          </a:p>
          <a:p>
            <a:pPr marL="0" indent="0">
              <a:buNone/>
            </a:pPr>
            <a:endParaRPr lang="es-ES" sz="3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EF099A8-8C7B-F30E-AD68-9C3579EE3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2"/>
            <a:ext cx="685800" cy="309298"/>
          </a:xfrm>
          <a:prstGeom prst="rect">
            <a:avLst/>
          </a:prstGeom>
        </p:spPr>
      </p:pic>
      <p:pic>
        <p:nvPicPr>
          <p:cNvPr id="6" name="Image 66">
            <a:extLst>
              <a:ext uri="{FF2B5EF4-FFF2-40B4-BE49-F238E27FC236}">
                <a16:creationId xmlns:a16="http://schemas.microsoft.com/office/drawing/2014/main" id="{03D77389-F51E-1926-F8DC-0869C7553712}"/>
              </a:ext>
            </a:extLst>
          </p:cNvPr>
          <p:cNvPicPr>
            <a:picLocks/>
          </p:cNvPicPr>
          <p:nvPr/>
        </p:nvPicPr>
        <p:blipFill>
          <a:blip r:embed="rId4" cstate="print"/>
          <a:srcRect l="82795" t="2283" r="3337" b="90961"/>
          <a:stretch>
            <a:fillRect/>
          </a:stretch>
        </p:blipFill>
        <p:spPr>
          <a:xfrm>
            <a:off x="11315700" y="0"/>
            <a:ext cx="861196" cy="54130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51A6F05-CC36-407C-B6A9-FC2F2055D2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650" y="6289964"/>
            <a:ext cx="2379350" cy="54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06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45D98-0988-DEE9-DED3-88DF48354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A3C198-BC49-F19E-9126-2B9E31F73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Evaluación de la parada cardiaca de causa inexplicada</a:t>
            </a:r>
            <a:br>
              <a:rPr lang="es-ES" b="1" i="1" dirty="0"/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A7DBA6-53BC-B4D5-5E28-5617ED7FB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398" y="1907526"/>
            <a:ext cx="11518900" cy="4165600"/>
          </a:xfrm>
        </p:spPr>
        <p:txBody>
          <a:bodyPr>
            <a:noAutofit/>
          </a:bodyPr>
          <a:lstStyle/>
          <a:p>
            <a:pPr lvl="0"/>
            <a:r>
              <a:rPr lang="es-ES" sz="3200" dirty="0"/>
              <a:t>Un diagnóstico confirmado de una enfermedad hereditaria debe motivar la realización de </a:t>
            </a:r>
            <a:r>
              <a:rPr lang="es-ES" sz="3200" b="1" dirty="0"/>
              <a:t>pruebas genéticas específicas</a:t>
            </a:r>
            <a:r>
              <a:rPr lang="es-ES" sz="3200" dirty="0"/>
              <a:t>. </a:t>
            </a:r>
          </a:p>
          <a:p>
            <a:pPr lvl="0"/>
            <a:r>
              <a:rPr lang="es-ES" sz="3200" dirty="0"/>
              <a:t>Se recomienda realizar un </a:t>
            </a:r>
            <a:r>
              <a:rPr lang="es-ES" sz="3200" b="1" dirty="0"/>
              <a:t>seguimiento a largo plazo </a:t>
            </a:r>
            <a:r>
              <a:rPr lang="es-ES" sz="3200" dirty="0"/>
              <a:t>de los pacientes con parada cardiaca de causa inexplicada, debido al </a:t>
            </a:r>
            <a:r>
              <a:rPr lang="es-ES" sz="3200" b="1" dirty="0"/>
              <a:t>alto riesgo de recurrencia </a:t>
            </a:r>
            <a:r>
              <a:rPr lang="es-ES" sz="3200" dirty="0"/>
              <a:t>de arritmias.</a:t>
            </a:r>
          </a:p>
          <a:p>
            <a:endParaRPr lang="es-ES" sz="3200" dirty="0"/>
          </a:p>
        </p:txBody>
      </p:sp>
      <p:pic>
        <p:nvPicPr>
          <p:cNvPr id="4" name="Image 66">
            <a:extLst>
              <a:ext uri="{FF2B5EF4-FFF2-40B4-BE49-F238E27FC236}">
                <a16:creationId xmlns:a16="http://schemas.microsoft.com/office/drawing/2014/main" id="{A5175B22-CB42-B21A-4006-9F2E45E205E1}"/>
              </a:ext>
            </a:extLst>
          </p:cNvPr>
          <p:cNvPicPr>
            <a:picLocks/>
          </p:cNvPicPr>
          <p:nvPr/>
        </p:nvPicPr>
        <p:blipFill>
          <a:blip r:embed="rId3" cstate="print"/>
          <a:srcRect l="82795" t="2283" r="3337" b="90961"/>
          <a:stretch>
            <a:fillRect/>
          </a:stretch>
        </p:blipFill>
        <p:spPr>
          <a:xfrm>
            <a:off x="11315700" y="0"/>
            <a:ext cx="861196" cy="54130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0BE2955-D87D-7D1C-F0DF-246C08042D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650" y="6289964"/>
            <a:ext cx="2379350" cy="54130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F63D15F-5115-2F56-606E-092666E53B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2"/>
            <a:ext cx="685800" cy="30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09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4AC136-0F27-A996-9FEC-EC2F99DB0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Centros de parada cardiaca</a:t>
            </a:r>
            <a:br>
              <a:rPr lang="es-ES" b="1" i="1" dirty="0"/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F29AAC-F1CB-1709-E7BA-64F38E3CF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58900"/>
            <a:ext cx="10947400" cy="4818063"/>
          </a:xfrm>
        </p:spPr>
        <p:txBody>
          <a:bodyPr>
            <a:normAutofit/>
          </a:bodyPr>
          <a:lstStyle/>
          <a:p>
            <a:pPr lvl="0"/>
            <a:r>
              <a:rPr lang="es-ES" sz="3200" dirty="0"/>
              <a:t>Los pacientes adultos con PCR-EH no traumática deben ser considerados para su traslado a un </a:t>
            </a:r>
            <a:r>
              <a:rPr lang="es-ES" sz="3200" b="1" dirty="0"/>
              <a:t>centro especializado </a:t>
            </a:r>
            <a:r>
              <a:rPr lang="es-ES" sz="3200" dirty="0"/>
              <a:t>en parada cardiaca, </a:t>
            </a:r>
            <a:r>
              <a:rPr lang="es-ES" sz="3200" b="1" dirty="0"/>
              <a:t>a fin de recibir atención </a:t>
            </a:r>
            <a:r>
              <a:rPr lang="es-ES" sz="3200" b="1" dirty="0" err="1"/>
              <a:t>posresucitación</a:t>
            </a:r>
            <a:r>
              <a:rPr lang="es-ES" sz="3200" dirty="0"/>
              <a:t>, siempre que sea posible y de acuerdo con los protocolos locales.</a:t>
            </a:r>
          </a:p>
          <a:p>
            <a:pPr lvl="0"/>
            <a:r>
              <a:rPr lang="es-ES" sz="3200" dirty="0"/>
              <a:t>Las redes de atención médica deben definir protocolos locales para implementar y mantener una </a:t>
            </a:r>
            <a:r>
              <a:rPr lang="es-ES" sz="3200" b="1" dirty="0"/>
              <a:t>red</a:t>
            </a:r>
            <a:r>
              <a:rPr lang="es-ES" sz="3200" dirty="0"/>
              <a:t> de atención a la parada cardíaca.</a:t>
            </a:r>
          </a:p>
          <a:p>
            <a:endParaRPr lang="es-ES" sz="3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EF80E9B-E3CB-D9D0-6F14-2491A029D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2"/>
            <a:ext cx="685800" cy="309298"/>
          </a:xfrm>
          <a:prstGeom prst="rect">
            <a:avLst/>
          </a:prstGeom>
        </p:spPr>
      </p:pic>
      <p:pic>
        <p:nvPicPr>
          <p:cNvPr id="5" name="Image 66">
            <a:extLst>
              <a:ext uri="{FF2B5EF4-FFF2-40B4-BE49-F238E27FC236}">
                <a16:creationId xmlns:a16="http://schemas.microsoft.com/office/drawing/2014/main" id="{4190FB92-52B4-7794-2A5C-942E7759C673}"/>
              </a:ext>
            </a:extLst>
          </p:cNvPr>
          <p:cNvPicPr>
            <a:picLocks/>
          </p:cNvPicPr>
          <p:nvPr/>
        </p:nvPicPr>
        <p:blipFill>
          <a:blip r:embed="rId3" cstate="print"/>
          <a:srcRect l="82795" t="2283" r="3337" b="90961"/>
          <a:stretch>
            <a:fillRect/>
          </a:stretch>
        </p:blipFill>
        <p:spPr>
          <a:xfrm>
            <a:off x="11315700" y="0"/>
            <a:ext cx="861196" cy="54130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EE1B376-95BF-D65C-7CCC-1BC7B5B8AC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650" y="6289964"/>
            <a:ext cx="2379350" cy="54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7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ACE87-3D8C-D807-BE3B-8C9BEDA04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BC5014B-8BE6-A2B6-E919-424B7D53F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196" y="18256"/>
            <a:ext cx="10515600" cy="958038"/>
          </a:xfrm>
        </p:spPr>
        <p:txBody>
          <a:bodyPr/>
          <a:lstStyle/>
          <a:p>
            <a:r>
              <a:rPr lang="es-ES" sz="40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Mensajes finales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46E66-2574-7B9F-8774-56AFA46F0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448" y="1089295"/>
            <a:ext cx="11335952" cy="5200669"/>
          </a:xfrm>
        </p:spPr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s-ES" dirty="0"/>
              <a:t>Establecer el pronóstico neurológico tras RCE en una PCR es </a:t>
            </a:r>
            <a:r>
              <a:rPr lang="es-ES" b="1" dirty="0"/>
              <a:t>complejo</a:t>
            </a:r>
            <a:r>
              <a:rPr lang="es-ES" dirty="0"/>
              <a:t>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ES" dirty="0"/>
              <a:t>Forma parte y es tan importante como el resto de acciones que se realizan dentro del </a:t>
            </a:r>
            <a:r>
              <a:rPr lang="es-ES" b="1" dirty="0"/>
              <a:t>SVA</a:t>
            </a:r>
            <a:r>
              <a:rPr lang="es-ES" dirty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ES" dirty="0"/>
              <a:t>El abordaje </a:t>
            </a:r>
            <a:r>
              <a:rPr lang="es-ES" b="1" dirty="0"/>
              <a:t>multimodal</a:t>
            </a:r>
            <a:r>
              <a:rPr lang="es-ES" dirty="0"/>
              <a:t> basado en datos objetivos y válidos (específicos y robusto), concordantes y coherentes de mal y buen pronóstico son imprescindibles.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ES" dirty="0"/>
              <a:t>El </a:t>
            </a:r>
            <a:r>
              <a:rPr lang="es-ES" b="1" dirty="0"/>
              <a:t>tiempo</a:t>
            </a:r>
            <a:r>
              <a:rPr lang="es-ES" dirty="0"/>
              <a:t> ha de jugar a favor del paciente y la familia y también de la validez de las pruebas.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ES" dirty="0"/>
              <a:t>Contemplar </a:t>
            </a:r>
            <a:r>
              <a:rPr lang="es-ES" b="1" dirty="0"/>
              <a:t>factores no neurológicos</a:t>
            </a:r>
            <a:r>
              <a:rPr lang="es-ES" dirty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ES" dirty="0"/>
              <a:t>La </a:t>
            </a:r>
            <a:r>
              <a:rPr lang="es-ES" b="1" dirty="0"/>
              <a:t>rehabilitación</a:t>
            </a:r>
            <a:r>
              <a:rPr lang="es-ES" dirty="0"/>
              <a:t> y seguimiento del paciente contribuyen en el pronóstico.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ES" dirty="0"/>
              <a:t>Evaluar la posibilidad de </a:t>
            </a:r>
            <a:r>
              <a:rPr lang="es-ES" b="1" dirty="0"/>
              <a:t>donación</a:t>
            </a:r>
            <a:r>
              <a:rPr lang="es-ES" dirty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ES" dirty="0"/>
              <a:t>Establecer la </a:t>
            </a:r>
            <a:r>
              <a:rPr lang="es-ES" b="1" dirty="0"/>
              <a:t>causa</a:t>
            </a:r>
            <a:r>
              <a:rPr lang="es-ES" dirty="0"/>
              <a:t> de la PCR.</a:t>
            </a: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93A065F-99DC-2D72-A12C-12055E49E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650" y="6289964"/>
            <a:ext cx="2379350" cy="54130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1861693-43BE-1991-867F-93D4B07999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2"/>
            <a:ext cx="861196" cy="388402"/>
          </a:xfrm>
          <a:prstGeom prst="rect">
            <a:avLst/>
          </a:prstGeom>
        </p:spPr>
      </p:pic>
      <p:pic>
        <p:nvPicPr>
          <p:cNvPr id="2" name="Image 66">
            <a:extLst>
              <a:ext uri="{FF2B5EF4-FFF2-40B4-BE49-F238E27FC236}">
                <a16:creationId xmlns:a16="http://schemas.microsoft.com/office/drawing/2014/main" id="{0F370FEB-4587-D383-E80F-F1A858EA8455}"/>
              </a:ext>
            </a:extLst>
          </p:cNvPr>
          <p:cNvPicPr>
            <a:picLocks/>
          </p:cNvPicPr>
          <p:nvPr/>
        </p:nvPicPr>
        <p:blipFill>
          <a:blip r:embed="rId4" cstate="print"/>
          <a:srcRect l="82795" t="2283" r="1253" b="90961"/>
          <a:stretch>
            <a:fillRect/>
          </a:stretch>
        </p:blipFill>
        <p:spPr>
          <a:xfrm>
            <a:off x="10452100" y="0"/>
            <a:ext cx="1739900" cy="108929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6ADEC66-59D3-42DC-4F69-EBF06EEDC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2"/>
            <a:ext cx="685800" cy="30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19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E5D423F-FABC-4FC2-A7C0-AB2636A21CE7}"/>
              </a:ext>
            </a:extLst>
          </p:cNvPr>
          <p:cNvSpPr/>
          <p:nvPr/>
        </p:nvSpPr>
        <p:spPr>
          <a:xfrm>
            <a:off x="1821543" y="1411514"/>
            <a:ext cx="8548914" cy="4034972"/>
          </a:xfrm>
          <a:prstGeom prst="roundRect">
            <a:avLst>
              <a:gd name="adj" fmla="val 5516"/>
            </a:avLst>
          </a:prstGeom>
          <a:solidFill>
            <a:srgbClr val="1699D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93800EA-79D7-4BA6-8A62-D1EEE3BB8D33}"/>
              </a:ext>
            </a:extLst>
          </p:cNvPr>
          <p:cNvSpPr/>
          <p:nvPr/>
        </p:nvSpPr>
        <p:spPr>
          <a:xfrm>
            <a:off x="1224953" y="815295"/>
            <a:ext cx="9742093" cy="5227411"/>
          </a:xfrm>
          <a:prstGeom prst="roundRect">
            <a:avLst>
              <a:gd name="adj" fmla="val 3185"/>
            </a:avLst>
          </a:prstGeom>
          <a:noFill/>
          <a:ln>
            <a:solidFill>
              <a:srgbClr val="1699D7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BCC7770-E6C2-485A-B1D7-F5F6C59295DF}"/>
              </a:ext>
            </a:extLst>
          </p:cNvPr>
          <p:cNvSpPr txBox="1"/>
          <p:nvPr/>
        </p:nvSpPr>
        <p:spPr>
          <a:xfrm>
            <a:off x="3410853" y="2802455"/>
            <a:ext cx="53702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chemeClr val="bg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Gràcies</a:t>
            </a:r>
            <a:endParaRPr lang="en-ID" sz="6600" b="1" dirty="0">
              <a:solidFill>
                <a:schemeClr val="bg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404AB7B-B638-45AC-919E-6069EF16C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0" y="15232"/>
            <a:ext cx="1333500" cy="6014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215BB60-03C8-4631-8917-E6AE6693E4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" y="15232"/>
            <a:ext cx="2379350" cy="541302"/>
          </a:xfrm>
          <a:prstGeom prst="rect">
            <a:avLst/>
          </a:prstGeom>
        </p:spPr>
      </p:pic>
      <p:pic>
        <p:nvPicPr>
          <p:cNvPr id="2" name="Image 66">
            <a:extLst>
              <a:ext uri="{FF2B5EF4-FFF2-40B4-BE49-F238E27FC236}">
                <a16:creationId xmlns:a16="http://schemas.microsoft.com/office/drawing/2014/main" id="{126A1379-B3E4-4800-0D00-43CE2B33A5BF}"/>
              </a:ext>
            </a:extLst>
          </p:cNvPr>
          <p:cNvPicPr>
            <a:picLocks/>
          </p:cNvPicPr>
          <p:nvPr/>
        </p:nvPicPr>
        <p:blipFill>
          <a:blip r:embed="rId5" cstate="print"/>
          <a:srcRect l="82795" t="2283" r="1253" b="90961"/>
          <a:stretch>
            <a:fillRect/>
          </a:stretch>
        </p:blipFill>
        <p:spPr>
          <a:xfrm>
            <a:off x="10858500" y="1"/>
            <a:ext cx="1333500" cy="81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98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5">
            <a:extLst>
              <a:ext uri="{FF2B5EF4-FFF2-40B4-BE49-F238E27FC236}">
                <a16:creationId xmlns:a16="http://schemas.microsoft.com/office/drawing/2014/main" id="{8DA29EB2-38C5-F850-2F81-D40BA6F1A3D7}"/>
              </a:ext>
            </a:extLst>
          </p:cNvPr>
          <p:cNvPicPr>
            <a:picLocks noGrp="1"/>
          </p:cNvPicPr>
          <p:nvPr>
            <p:ph type="pic" sz="quarter" idx="10"/>
          </p:nvPr>
        </p:nvPicPr>
        <p:blipFill>
          <a:blip r:embed="rId3" cstate="print"/>
          <a:srcRect t="65" b="359"/>
          <a:stretch>
            <a:fillRect/>
          </a:stretch>
        </p:blipFill>
        <p:spPr>
          <a:xfrm>
            <a:off x="674914" y="0"/>
            <a:ext cx="10842171" cy="6858000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4A9B539F-6A56-01D4-1234-162E467C5D10}"/>
              </a:ext>
            </a:extLst>
          </p:cNvPr>
          <p:cNvSpPr/>
          <p:nvPr/>
        </p:nvSpPr>
        <p:spPr>
          <a:xfrm>
            <a:off x="990600" y="2298700"/>
            <a:ext cx="5207000" cy="4470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124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EC024CA-68E5-467B-38E2-336193FA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2"/>
            <a:ext cx="861196" cy="38840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6B50824-A96A-9372-42BF-4A7F7E3B2F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98" b="-325530"/>
          <a:stretch>
            <a:fillRect/>
          </a:stretch>
        </p:blipFill>
        <p:spPr>
          <a:xfrm>
            <a:off x="9812650" y="516399"/>
            <a:ext cx="2379350" cy="176212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4958996-7F2F-29B3-47DC-53BC6CBC510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0340" t="53079" r="9723" b="32472"/>
          <a:stretch>
            <a:fillRect/>
          </a:stretch>
        </p:blipFill>
        <p:spPr>
          <a:xfrm>
            <a:off x="1591643" y="1042060"/>
            <a:ext cx="9550522" cy="2468911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AB1641D-87F8-21CC-5636-8F43FE6EAAD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0529" r="10263" b="93035"/>
          <a:stretch>
            <a:fillRect/>
          </a:stretch>
        </p:blipFill>
        <p:spPr>
          <a:xfrm>
            <a:off x="1611908" y="353225"/>
            <a:ext cx="9433792" cy="69975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A0321D7-6934-720B-24C1-42DEE626210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243" t="67517" r="10858" b="15722"/>
          <a:stretch>
            <a:fillRect/>
          </a:stretch>
        </p:blipFill>
        <p:spPr>
          <a:xfrm>
            <a:off x="1707950" y="3510972"/>
            <a:ext cx="9294375" cy="2830630"/>
          </a:xfrm>
          <a:prstGeom prst="rect">
            <a:avLst/>
          </a:prstGeom>
        </p:spPr>
      </p:pic>
      <p:pic>
        <p:nvPicPr>
          <p:cNvPr id="7" name="Image 66">
            <a:extLst>
              <a:ext uri="{FF2B5EF4-FFF2-40B4-BE49-F238E27FC236}">
                <a16:creationId xmlns:a16="http://schemas.microsoft.com/office/drawing/2014/main" id="{76ACC98A-440B-0C18-B4F1-05B89BCD1EF9}"/>
              </a:ext>
            </a:extLst>
          </p:cNvPr>
          <p:cNvPicPr>
            <a:picLocks/>
          </p:cNvPicPr>
          <p:nvPr/>
        </p:nvPicPr>
        <p:blipFill>
          <a:blip r:embed="rId7" cstate="print"/>
          <a:srcRect l="82795" t="2283" r="1253" b="90961"/>
          <a:stretch>
            <a:fillRect/>
          </a:stretch>
        </p:blipFill>
        <p:spPr>
          <a:xfrm>
            <a:off x="11002324" y="0"/>
            <a:ext cx="1189675" cy="69975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0B56859-4E67-C57A-FD11-38B6C916CB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649" y="6316698"/>
            <a:ext cx="2379350" cy="54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43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EC024CA-68E5-467B-38E2-336193FA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2"/>
            <a:ext cx="861196" cy="38840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6B50824-A96A-9372-42BF-4A7F7E3B2F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748" y="6184358"/>
            <a:ext cx="2379350" cy="54130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4958996-7F2F-29B3-47DC-53BC6CBC510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243" t="84785" r="10858" b="10026"/>
          <a:stretch>
            <a:fillRect/>
          </a:stretch>
        </p:blipFill>
        <p:spPr>
          <a:xfrm>
            <a:off x="1848862" y="1392632"/>
            <a:ext cx="9294375" cy="87623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39F97A1-D730-CBCA-2D2A-E1C8E8FFDC3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7412" t="26114" r="9994" b="57592"/>
          <a:stretch>
            <a:fillRect/>
          </a:stretch>
        </p:blipFill>
        <p:spPr>
          <a:xfrm>
            <a:off x="1727199" y="2268864"/>
            <a:ext cx="9537700" cy="85567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7FA61A4-0689-1DB4-1694-D83EB6AC051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0529" r="10263" b="93035"/>
          <a:stretch>
            <a:fillRect/>
          </a:stretch>
        </p:blipFill>
        <p:spPr>
          <a:xfrm>
            <a:off x="1770577" y="679394"/>
            <a:ext cx="9456223" cy="71323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8765C2C-3D7A-6F25-2185-422BD614FAD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7851" t="41648" r="10330" b="10950"/>
          <a:stretch>
            <a:fillRect/>
          </a:stretch>
        </p:blipFill>
        <p:spPr>
          <a:xfrm>
            <a:off x="1770577" y="2982102"/>
            <a:ext cx="9550521" cy="2473761"/>
          </a:xfrm>
          <a:prstGeom prst="rect">
            <a:avLst/>
          </a:prstGeom>
        </p:spPr>
      </p:pic>
      <p:pic>
        <p:nvPicPr>
          <p:cNvPr id="9" name="Image 66">
            <a:extLst>
              <a:ext uri="{FF2B5EF4-FFF2-40B4-BE49-F238E27FC236}">
                <a16:creationId xmlns:a16="http://schemas.microsoft.com/office/drawing/2014/main" id="{285667C9-F0AB-7976-1485-EA79E6375B45}"/>
              </a:ext>
            </a:extLst>
          </p:cNvPr>
          <p:cNvPicPr>
            <a:picLocks/>
          </p:cNvPicPr>
          <p:nvPr/>
        </p:nvPicPr>
        <p:blipFill>
          <a:blip r:embed="rId8" cstate="print"/>
          <a:srcRect l="82795" t="2283" r="1253" b="90961"/>
          <a:stretch>
            <a:fillRect/>
          </a:stretch>
        </p:blipFill>
        <p:spPr>
          <a:xfrm>
            <a:off x="10832122" y="0"/>
            <a:ext cx="1359877" cy="85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29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6">
            <a:extLst>
              <a:ext uri="{FF2B5EF4-FFF2-40B4-BE49-F238E27FC236}">
                <a16:creationId xmlns:a16="http://schemas.microsoft.com/office/drawing/2014/main" id="{8D4036BC-8BD7-B9D7-790C-E91E8EB2633F}"/>
              </a:ext>
            </a:extLst>
          </p:cNvPr>
          <p:cNvPicPr>
            <a:picLocks noGrp="1"/>
          </p:cNvPicPr>
          <p:nvPr>
            <p:ph type="pic" sz="quarter" idx="4294967295"/>
          </p:nvPr>
        </p:nvPicPr>
        <p:blipFill>
          <a:blip r:embed="rId3" cstate="print"/>
          <a:srcRect l="-1477" t="-1890" r="1477" b="67673"/>
          <a:stretch>
            <a:fillRect/>
          </a:stretch>
        </p:blipFill>
        <p:spPr>
          <a:xfrm>
            <a:off x="0" y="568036"/>
            <a:ext cx="12192000" cy="628996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EE52844-055F-EEAA-A49C-A9C51BCAE4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1196" cy="38840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0A1E043-7481-D37F-21C8-1AA85D6CF7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650" y="6289964"/>
            <a:ext cx="2379350" cy="54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67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5D734-6BDB-8E61-0CB5-CDFD57CAF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6">
            <a:extLst>
              <a:ext uri="{FF2B5EF4-FFF2-40B4-BE49-F238E27FC236}">
                <a16:creationId xmlns:a16="http://schemas.microsoft.com/office/drawing/2014/main" id="{DD85DFEB-6FDB-49DF-3845-3E406FBD705D}"/>
              </a:ext>
            </a:extLst>
          </p:cNvPr>
          <p:cNvPicPr>
            <a:picLocks noGrp="1"/>
          </p:cNvPicPr>
          <p:nvPr>
            <p:ph type="pic" sz="quarter" idx="4294967295"/>
          </p:nvPr>
        </p:nvPicPr>
        <p:blipFill>
          <a:blip r:embed="rId3" cstate="print"/>
          <a:srcRect l="3864" t="32855" r="-3864" b="35227"/>
          <a:stretch>
            <a:fillRect/>
          </a:stretch>
        </p:blipFill>
        <p:spPr>
          <a:xfrm>
            <a:off x="0" y="0"/>
            <a:ext cx="12192000" cy="58674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3D5FF29-6D38-9E7B-A169-EBC564E38573}"/>
              </a:ext>
            </a:extLst>
          </p:cNvPr>
          <p:cNvSpPr/>
          <p:nvPr/>
        </p:nvSpPr>
        <p:spPr>
          <a:xfrm>
            <a:off x="3327400" y="5816600"/>
            <a:ext cx="2286000" cy="133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CD0C56E-69F5-6037-1F0B-32A3379F93CB}"/>
              </a:ext>
            </a:extLst>
          </p:cNvPr>
          <p:cNvSpPr/>
          <p:nvPr/>
        </p:nvSpPr>
        <p:spPr>
          <a:xfrm>
            <a:off x="5727700" y="5734050"/>
            <a:ext cx="4914900" cy="31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CE20D86-785B-5CEC-3557-6952724FB1DC}"/>
              </a:ext>
            </a:extLst>
          </p:cNvPr>
          <p:cNvSpPr/>
          <p:nvPr/>
        </p:nvSpPr>
        <p:spPr>
          <a:xfrm>
            <a:off x="0" y="5645150"/>
            <a:ext cx="4914900" cy="31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960B357-61C0-3908-D2B2-5A0A64409BE2}"/>
              </a:ext>
            </a:extLst>
          </p:cNvPr>
          <p:cNvSpPr/>
          <p:nvPr/>
        </p:nvSpPr>
        <p:spPr>
          <a:xfrm>
            <a:off x="5514975" y="5826125"/>
            <a:ext cx="241300" cy="2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 66">
            <a:extLst>
              <a:ext uri="{FF2B5EF4-FFF2-40B4-BE49-F238E27FC236}">
                <a16:creationId xmlns:a16="http://schemas.microsoft.com/office/drawing/2014/main" id="{8A91A1A4-A775-BAD6-9640-A1404232FE8D}"/>
              </a:ext>
            </a:extLst>
          </p:cNvPr>
          <p:cNvPicPr>
            <a:picLocks/>
          </p:cNvPicPr>
          <p:nvPr/>
        </p:nvPicPr>
        <p:blipFill>
          <a:blip r:embed="rId3" cstate="print"/>
          <a:srcRect l="82795" t="2283" r="1253" b="90961"/>
          <a:stretch>
            <a:fillRect/>
          </a:stretch>
        </p:blipFill>
        <p:spPr>
          <a:xfrm>
            <a:off x="10247194" y="0"/>
            <a:ext cx="1944806" cy="124194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0FED237-F4D9-0699-9459-C17D2BE94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2"/>
            <a:ext cx="861196" cy="3884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887E6E6-382F-870A-6A2E-32BC07388F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650" y="6289964"/>
            <a:ext cx="2379350" cy="54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75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F7CC2-9E7D-FD4C-CC83-5488A8386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6">
            <a:extLst>
              <a:ext uri="{FF2B5EF4-FFF2-40B4-BE49-F238E27FC236}">
                <a16:creationId xmlns:a16="http://schemas.microsoft.com/office/drawing/2014/main" id="{98FBD624-6A29-F38D-45EA-0BEABEAE639D}"/>
              </a:ext>
            </a:extLst>
          </p:cNvPr>
          <p:cNvPicPr>
            <a:picLocks noGrp="1"/>
          </p:cNvPicPr>
          <p:nvPr>
            <p:ph type="pic" sz="quarter" idx="4294967295"/>
          </p:nvPr>
        </p:nvPicPr>
        <p:blipFill>
          <a:blip r:embed="rId2" cstate="print"/>
          <a:srcRect l="-2045" t="60282" r="2045" b="2556"/>
          <a:stretch>
            <a:fillRect/>
          </a:stretch>
        </p:blipFill>
        <p:spPr>
          <a:xfrm>
            <a:off x="148937" y="26734"/>
            <a:ext cx="12192000" cy="6831267"/>
          </a:xfrm>
          <a:prstGeom prst="rect">
            <a:avLst/>
          </a:prstGeom>
        </p:spPr>
      </p:pic>
      <p:pic>
        <p:nvPicPr>
          <p:cNvPr id="2" name="Image 66">
            <a:extLst>
              <a:ext uri="{FF2B5EF4-FFF2-40B4-BE49-F238E27FC236}">
                <a16:creationId xmlns:a16="http://schemas.microsoft.com/office/drawing/2014/main" id="{C5B9A4CE-15D4-DC8D-0883-4D5000DD2FC7}"/>
              </a:ext>
            </a:extLst>
          </p:cNvPr>
          <p:cNvPicPr>
            <a:picLocks/>
          </p:cNvPicPr>
          <p:nvPr/>
        </p:nvPicPr>
        <p:blipFill>
          <a:blip r:embed="rId2" cstate="print"/>
          <a:srcRect l="82795" t="2283" r="1253" b="90961"/>
          <a:stretch>
            <a:fillRect/>
          </a:stretch>
        </p:blipFill>
        <p:spPr>
          <a:xfrm>
            <a:off x="10396131" y="0"/>
            <a:ext cx="1944806" cy="124194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F170A48-6F37-93B0-CEEE-8B92E714C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2"/>
            <a:ext cx="861196" cy="38840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75491F9-FA59-CDE1-7E2B-2C500C9C5E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650" y="6289964"/>
            <a:ext cx="2379350" cy="541302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66440D7D-C3F6-900A-802D-A820D0451928}"/>
              </a:ext>
            </a:extLst>
          </p:cNvPr>
          <p:cNvSpPr/>
          <p:nvPr/>
        </p:nvSpPr>
        <p:spPr>
          <a:xfrm>
            <a:off x="148937" y="392614"/>
            <a:ext cx="2379350" cy="63764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448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3">
            <a:extLst>
              <a:ext uri="{FF2B5EF4-FFF2-40B4-BE49-F238E27FC236}">
                <a16:creationId xmlns:a16="http://schemas.microsoft.com/office/drawing/2014/main" id="{A9A1A004-D51E-4F48-7AD6-75A7EF557994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2885" y="518954"/>
            <a:ext cx="7386229" cy="5820092"/>
          </a:xfrm>
          <a:prstGeom prst="rect">
            <a:avLst/>
          </a:prstGeom>
        </p:spPr>
      </p:pic>
      <p:pic>
        <p:nvPicPr>
          <p:cNvPr id="3" name="Image 66">
            <a:extLst>
              <a:ext uri="{FF2B5EF4-FFF2-40B4-BE49-F238E27FC236}">
                <a16:creationId xmlns:a16="http://schemas.microsoft.com/office/drawing/2014/main" id="{A0501129-B1BC-D583-F126-CA30D562E659}"/>
              </a:ext>
            </a:extLst>
          </p:cNvPr>
          <p:cNvPicPr>
            <a:picLocks/>
          </p:cNvPicPr>
          <p:nvPr/>
        </p:nvPicPr>
        <p:blipFill>
          <a:blip r:embed="rId4" cstate="print"/>
          <a:srcRect l="82795" t="2283" r="1253" b="90961"/>
          <a:stretch>
            <a:fillRect/>
          </a:stretch>
        </p:blipFill>
        <p:spPr>
          <a:xfrm>
            <a:off x="10247194" y="0"/>
            <a:ext cx="1944806" cy="124194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024F0E3-DFAB-350F-2FEA-F4922F119C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2"/>
            <a:ext cx="861196" cy="388402"/>
          </a:xfrm>
          <a:prstGeom prst="rect">
            <a:avLst/>
          </a:prstGeom>
        </p:spPr>
      </p:pic>
      <p:pic>
        <p:nvPicPr>
          <p:cNvPr id="6" name="Image 64">
            <a:extLst>
              <a:ext uri="{FF2B5EF4-FFF2-40B4-BE49-F238E27FC236}">
                <a16:creationId xmlns:a16="http://schemas.microsoft.com/office/drawing/2014/main" id="{C87F444E-A605-217E-8ED6-AF60B8896861}"/>
              </a:ext>
            </a:extLst>
          </p:cNvPr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32013" y="392614"/>
            <a:ext cx="8927971" cy="610978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5CB8428-4DE9-9173-545C-C8FCBDF9AA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900" y="6418102"/>
            <a:ext cx="1816100" cy="41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9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4719</TotalTime>
  <Words>1657</Words>
  <Application>Microsoft Office PowerPoint</Application>
  <PresentationFormat>Panorámica</PresentationFormat>
  <Paragraphs>109</Paragraphs>
  <Slides>26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Aptos</vt:lpstr>
      <vt:lpstr>Aptos Display</vt:lpstr>
      <vt:lpstr>Arial</vt:lpstr>
      <vt:lpstr>Cairo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Sesgo en neuroprognóstico</vt:lpstr>
      <vt:lpstr>Estrategia de pronóstico sugerida </vt:lpstr>
      <vt:lpstr>Pronóstico multimodal</vt:lpstr>
      <vt:lpstr>Presentación de PowerPoint</vt:lpstr>
      <vt:lpstr>Presentación de PowerPoint</vt:lpstr>
      <vt:lpstr>Limitación del esfuerzo terapéutico</vt:lpstr>
      <vt:lpstr>Rehabilitación y seguimiento tras la parada cardiaca </vt:lpstr>
      <vt:lpstr>Rehabilitación y seguimiento tras la parada cardiaca </vt:lpstr>
      <vt:lpstr>Presentación de PowerPoint</vt:lpstr>
      <vt:lpstr>Presentación de PowerPoint</vt:lpstr>
      <vt:lpstr>Presentación de PowerPoint</vt:lpstr>
      <vt:lpstr>Donación </vt:lpstr>
      <vt:lpstr>Evaluación de la parada cardiaca de causa inexplicada </vt:lpstr>
      <vt:lpstr>Evaluación de la parada cardiaca de causa inexplicada </vt:lpstr>
      <vt:lpstr>Centros de parada cardiaca </vt:lpstr>
      <vt:lpstr>Mensajes finales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nawra jayusman</dc:creator>
  <cp:lastModifiedBy>usuari</cp:lastModifiedBy>
  <cp:revision>132</cp:revision>
  <dcterms:created xsi:type="dcterms:W3CDTF">2021-10-19T00:45:11Z</dcterms:created>
  <dcterms:modified xsi:type="dcterms:W3CDTF">2026-01-27T15:34:52Z</dcterms:modified>
</cp:coreProperties>
</file>