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283" r:id="rId3"/>
    <p:sldId id="287" r:id="rId4"/>
    <p:sldId id="280" r:id="rId5"/>
    <p:sldId id="290" r:id="rId6"/>
    <p:sldId id="284" r:id="rId7"/>
    <p:sldId id="291" r:id="rId8"/>
    <p:sldId id="292" r:id="rId9"/>
    <p:sldId id="293" r:id="rId10"/>
    <p:sldId id="298" r:id="rId11"/>
    <p:sldId id="294" r:id="rId12"/>
    <p:sldId id="295" r:id="rId13"/>
    <p:sldId id="296" r:id="rId14"/>
    <p:sldId id="286" r:id="rId15"/>
    <p:sldId id="289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737DB8D5-2F69-4D4C-96A8-93A35C17A780}">
          <p14:sldIdLst>
            <p14:sldId id="258"/>
          </p14:sldIdLst>
        </p14:section>
        <p14:section name="ïndex" id="{9FCB61FB-62EF-4FF9-A47E-83F692A6C12D}">
          <p14:sldIdLst>
            <p14:sldId id="283"/>
            <p14:sldId id="287"/>
            <p14:sldId id="280"/>
            <p14:sldId id="290"/>
            <p14:sldId id="284"/>
            <p14:sldId id="291"/>
            <p14:sldId id="292"/>
            <p14:sldId id="293"/>
            <p14:sldId id="298"/>
            <p14:sldId id="294"/>
            <p14:sldId id="295"/>
            <p14:sldId id="296"/>
            <p14:sldId id="286"/>
            <p14:sldId id="289"/>
          </p14:sldIdLst>
        </p14:section>
        <p14:section name="Final" id="{98C496DE-10F1-4DC3-B879-8F7AA3CEC6EB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699D7"/>
    <a:srgbClr val="59B6E2"/>
    <a:srgbClr val="3DB2FF"/>
    <a:srgbClr val="FFB830"/>
    <a:srgbClr val="E60000"/>
    <a:srgbClr val="86BB45"/>
    <a:srgbClr val="90CE4F"/>
    <a:srgbClr val="A3CB73"/>
    <a:srgbClr val="FC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118801" cy="118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AE0A7-FF41-4F79-8F4A-24FB9BFA26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41CC2-D94F-4635-BC61-2FF6BFF79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29DC-8171-4C09-B78F-FC7ED1B2AFCC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4345F-F053-460F-AE24-C5CA2EE857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E009-55D6-4948-B4A2-7984E11D0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4DC6-4EA5-40EA-904E-321A9826A9BA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060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6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628EDC-9FD6-4B99-9663-8D3FC4D77A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514" y="511627"/>
            <a:ext cx="11146971" cy="5834743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43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68BFEF-DA97-4F69-9C7A-FE6D344B8CF6}"/>
              </a:ext>
            </a:extLst>
          </p:cNvPr>
          <p:cNvSpPr/>
          <p:nvPr userDrawn="1"/>
        </p:nvSpPr>
        <p:spPr>
          <a:xfrm rot="1852638">
            <a:off x="-1144607" y="-1741458"/>
            <a:ext cx="4429606" cy="8534686"/>
          </a:xfrm>
          <a:custGeom>
            <a:avLst/>
            <a:gdLst>
              <a:gd name="connsiteX0" fmla="*/ 4429606 w 4429606"/>
              <a:gd name="connsiteY0" fmla="*/ 0 h 8534686"/>
              <a:gd name="connsiteX1" fmla="*/ 4429606 w 4429606"/>
              <a:gd name="connsiteY1" fmla="*/ 7990508 h 8534686"/>
              <a:gd name="connsiteX2" fmla="*/ 3519534 w 4429606"/>
              <a:gd name="connsiteY2" fmla="*/ 8534686 h 8534686"/>
              <a:gd name="connsiteX3" fmla="*/ 0 w 4429606"/>
              <a:gd name="connsiteY3" fmla="*/ 2648682 h 853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606" h="8534686">
                <a:moveTo>
                  <a:pt x="4429606" y="0"/>
                </a:moveTo>
                <a:lnTo>
                  <a:pt x="4429606" y="7990508"/>
                </a:lnTo>
                <a:lnTo>
                  <a:pt x="3519534" y="8534686"/>
                </a:lnTo>
                <a:lnTo>
                  <a:pt x="0" y="2648682"/>
                </a:lnTo>
                <a:close/>
              </a:path>
            </a:pathLst>
          </a:cu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69B1FF0-FDD6-4FE0-AB08-82ACD21F28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4292" y="2590800"/>
            <a:ext cx="1534807" cy="2857500"/>
          </a:xfrm>
          <a:prstGeom prst="roundRect">
            <a:avLst>
              <a:gd name="adj" fmla="val 9591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4DAF023-687E-48A0-B674-E94E31E7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9701" y="1028700"/>
            <a:ext cx="2305049" cy="4762500"/>
          </a:xfrm>
          <a:prstGeom prst="roundRect">
            <a:avLst>
              <a:gd name="adj" fmla="val 8970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987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0A5092-9440-4582-9C60-4C0BC9DD87D2}"/>
              </a:ext>
            </a:extLst>
          </p:cNvPr>
          <p:cNvSpPr/>
          <p:nvPr userDrawn="1"/>
        </p:nvSpPr>
        <p:spPr>
          <a:xfrm>
            <a:off x="0" y="1719618"/>
            <a:ext cx="12192000" cy="420862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9C121B3-268F-4898-BA81-238245B6E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0805" y="2419282"/>
            <a:ext cx="3712191" cy="203093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3307AA5-307D-4A3F-911D-4498A240EA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3657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AA7F8EE-F961-466B-A1D6-B1DFE56206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7402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707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5BEF034-E548-4BAC-8DBE-05CE10C7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026" y="1716052"/>
            <a:ext cx="4629150" cy="3169848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85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132F3-5EDB-4A2E-B808-31274B34CB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000F04-19C5-4683-9878-068C235FA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901" y="1308979"/>
            <a:ext cx="3070748" cy="4240039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871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120E7C9-4C8C-44AB-A316-A7CE3C7C9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2237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971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30223F-58F9-4676-AA7B-CE2C090D2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049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C7CC0F-3F66-4846-9FCA-D26A2BE3A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4736" y="0"/>
            <a:ext cx="5797264" cy="6510334"/>
          </a:xfrm>
          <a:custGeom>
            <a:avLst/>
            <a:gdLst>
              <a:gd name="connsiteX0" fmla="*/ 2651893 w 5792691"/>
              <a:gd name="connsiteY0" fmla="*/ 0 h 6510334"/>
              <a:gd name="connsiteX1" fmla="*/ 5792691 w 5792691"/>
              <a:gd name="connsiteY1" fmla="*/ 0 h 6510334"/>
              <a:gd name="connsiteX2" fmla="*/ 5792691 w 5792691"/>
              <a:gd name="connsiteY2" fmla="*/ 6510334 h 6510334"/>
              <a:gd name="connsiteX3" fmla="*/ 4229100 w 5792691"/>
              <a:gd name="connsiteY3" fmla="*/ 6510334 h 6510334"/>
              <a:gd name="connsiteX4" fmla="*/ 2651893 w 5792691"/>
              <a:gd name="connsiteY4" fmla="*/ 4933127 h 6510334"/>
              <a:gd name="connsiteX5" fmla="*/ 2651893 w 5792691"/>
              <a:gd name="connsiteY5" fmla="*/ 3858442 h 6510334"/>
              <a:gd name="connsiteX6" fmla="*/ 0 w 5792691"/>
              <a:gd name="connsiteY6" fmla="*/ 3858442 h 6510334"/>
              <a:gd name="connsiteX7" fmla="*/ 0 w 5792691"/>
              <a:gd name="connsiteY7" fmla="*/ 2281234 h 6510334"/>
              <a:gd name="connsiteX8" fmla="*/ 1577207 w 5792691"/>
              <a:gd name="connsiteY8" fmla="*/ 704027 h 6510334"/>
              <a:gd name="connsiteX9" fmla="*/ 2651893 w 5792691"/>
              <a:gd name="connsiteY9" fmla="*/ 704027 h 65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691" h="6510334">
                <a:moveTo>
                  <a:pt x="2651893" y="0"/>
                </a:moveTo>
                <a:lnTo>
                  <a:pt x="5792691" y="0"/>
                </a:lnTo>
                <a:lnTo>
                  <a:pt x="5792691" y="6510334"/>
                </a:lnTo>
                <a:lnTo>
                  <a:pt x="4229100" y="6510334"/>
                </a:lnTo>
                <a:cubicBezTo>
                  <a:pt x="3358034" y="6510334"/>
                  <a:pt x="2651893" y="5804193"/>
                  <a:pt x="2651893" y="4933127"/>
                </a:cubicBezTo>
                <a:lnTo>
                  <a:pt x="2651893" y="3858442"/>
                </a:lnTo>
                <a:lnTo>
                  <a:pt x="0" y="3858442"/>
                </a:lnTo>
                <a:lnTo>
                  <a:pt x="0" y="2281234"/>
                </a:lnTo>
                <a:cubicBezTo>
                  <a:pt x="0" y="1410168"/>
                  <a:pt x="706142" y="704027"/>
                  <a:pt x="1577207" y="704027"/>
                </a:cubicBezTo>
                <a:lnTo>
                  <a:pt x="2651893" y="704027"/>
                </a:lnTo>
                <a:close/>
              </a:path>
            </a:pathLst>
          </a:cu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21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66BF9-F439-4EF6-82F0-925F713CADA7}"/>
              </a:ext>
            </a:extLst>
          </p:cNvPr>
          <p:cNvSpPr/>
          <p:nvPr userDrawn="1"/>
        </p:nvSpPr>
        <p:spPr>
          <a:xfrm>
            <a:off x="6336191" y="0"/>
            <a:ext cx="585581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5B7E3-548A-4921-A1B3-07A9DD4C6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7906" y="719066"/>
            <a:ext cx="4067032" cy="5419867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54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4AE62-4074-49C1-AC54-D064AD580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1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02B68-78F6-427B-A465-72B577E7C9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1712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D4BD6B-AA57-44F0-A017-6BB34854A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58751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453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A2D333-DF58-43BB-A349-6840E9FBC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9730" y="1177118"/>
            <a:ext cx="5982269" cy="4503762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994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6ADF52-2A56-4810-9264-8E6BD0E19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22878" cy="6858000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7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F85F7C-4B6E-4967-A7D4-A27F9865778E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DBC7B8-804E-44D8-9B19-88C0E1168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1236" y="2192063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79D740-B434-4A86-A64A-C436EFDC55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5177" y="2192062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EAF26D-BA02-4F8A-BA71-9B6EB596F7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9118" y="2192061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4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20B75CB-B99E-4617-8D46-1F71857A4DC2}"/>
              </a:ext>
            </a:extLst>
          </p:cNvPr>
          <p:cNvSpPr/>
          <p:nvPr userDrawn="1"/>
        </p:nvSpPr>
        <p:spPr>
          <a:xfrm>
            <a:off x="0" y="3958388"/>
            <a:ext cx="12192000" cy="2899612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B424D9-EF92-49B3-ABD6-123B36CB60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5542" y="2666616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77FCB57-E4CB-4EDA-A217-7657FA2E16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000" y="2666615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6F76FD-D43B-4C55-BEB8-EBFB3D078C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8342" y="2666614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B6CE946-15FD-4CAC-A7FB-A5382C09D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5542" y="4632582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9EA06B-B160-4238-BDDC-FF0AF654C9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8000" y="4632581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82B36F-761D-46D6-B5D3-25122298C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8342" y="4632580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9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25FD8-AFF0-4805-93A9-51403D784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71848"/>
            <a:ext cx="12192000" cy="3150078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32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39E1F-67AC-48BE-98D9-A71335A6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F18-AFAD-45D3-B25E-449AA79D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C543-BE3D-4577-9126-9FDBB71D5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0397F-342B-4B68-B86C-C5A6312FE612}" type="datetimeFigureOut">
              <a:rPr lang="en-ID" smtClean="0"/>
              <a:pPr/>
              <a:t>27/01/2026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4636F-7AB5-4A2B-8414-C110A33C0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A104B-2C41-47AB-80A6-2ECF59A85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ABDDF1-FD32-48B7-BF21-FD953DE924D6}" type="slidenum">
              <a:rPr lang="en-ID" smtClean="0"/>
              <a:pPr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12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5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778EC-66B9-4DC5-BA90-77270CF1861C}"/>
              </a:ext>
            </a:extLst>
          </p:cNvPr>
          <p:cNvSpPr txBox="1"/>
          <p:nvPr/>
        </p:nvSpPr>
        <p:spPr>
          <a:xfrm>
            <a:off x="0" y="3013501"/>
            <a:ext cx="533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Cures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postressuscitació</a:t>
            </a:r>
            <a:endParaRPr lang="en-ID" sz="4400" b="1" dirty="0">
              <a:solidFill>
                <a:schemeClr val="accent1">
                  <a:lumMod val="75000"/>
                </a:schemeClr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51E4B1-CBC9-44D0-B8BE-8378426F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6" y="271218"/>
            <a:ext cx="1316929" cy="388403"/>
          </a:xfrm>
          <a:prstGeom prst="rect">
            <a:avLst/>
          </a:prstGeom>
        </p:spPr>
      </p:pic>
      <p:pic>
        <p:nvPicPr>
          <p:cNvPr id="2" name="Imagen 1" descr="Código QR&#10;&#10;El contenido generado por IA puede ser incorrecto.">
            <a:extLst>
              <a:ext uri="{FF2B5EF4-FFF2-40B4-BE49-F238E27FC236}">
                <a16:creationId xmlns:a16="http://schemas.microsoft.com/office/drawing/2014/main" id="{7CD1A779-3A81-2472-0D66-F3B5B75C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0"/>
            <a:ext cx="2362200" cy="2352206"/>
          </a:xfrm>
          <a:prstGeom prst="rect">
            <a:avLst/>
          </a:prstGeom>
        </p:spPr>
      </p:pic>
      <p:pic>
        <p:nvPicPr>
          <p:cNvPr id="8" name="Picture 2" descr="About us - ESICM">
            <a:extLst>
              <a:ext uri="{FF2B5EF4-FFF2-40B4-BE49-F238E27FC236}">
                <a16:creationId xmlns:a16="http://schemas.microsoft.com/office/drawing/2014/main" id="{62581DD7-E577-2979-DF5E-45C710B0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5" y="991284"/>
            <a:ext cx="1832769" cy="10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4D4D3-4FB7-EF06-E96D-9AEAC831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EABF6D-D829-26A5-4131-7FC2BAE0ABF2}"/>
              </a:ext>
            </a:extLst>
          </p:cNvPr>
          <p:cNvSpPr txBox="1"/>
          <p:nvPr/>
        </p:nvSpPr>
        <p:spPr>
          <a:xfrm>
            <a:off x="0" y="5974988"/>
            <a:ext cx="494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 err="1"/>
              <a:t>Dr.Eduard</a:t>
            </a:r>
            <a:r>
              <a:rPr lang="es-ES" sz="2400" dirty="0"/>
              <a:t> Argudo.</a:t>
            </a:r>
          </a:p>
          <a:p>
            <a:pPr algn="l"/>
            <a:r>
              <a:rPr lang="es-ES" sz="2400"/>
              <a:t>GT SVA </a:t>
            </a:r>
            <a:r>
              <a:rPr lang="es-ES" sz="2400" b="1"/>
              <a:t>CCR.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3470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54F41-314B-58F2-A645-8CDFB7763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D327C79-3790-B519-1DEA-DB56228C8C83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330C21C-4D83-4172-3ECE-7B951D4507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232F61F-BA52-A70B-B0EC-3D6D0795D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9F8483-615D-C660-34AF-C4686CA84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932DF2-E734-FAA8-5F14-26A24E59D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775792"/>
            <a:ext cx="7467600" cy="60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AD902-86B9-2EE0-C9F8-71C00048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B9D69A3-EE5C-ADF8-67DE-D51006F7C781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F9FA945-B62B-4915-6FD5-00257EC97C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CE985B8-2E67-4CA7-BDB3-009EA7908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501E0B-8B6F-A754-192D-B01DDF233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FAD60A-4ECB-4133-E94E-4D87FA89BB8F}"/>
              </a:ext>
            </a:extLst>
          </p:cNvPr>
          <p:cNvSpPr txBox="1"/>
          <p:nvPr/>
        </p:nvSpPr>
        <p:spPr>
          <a:xfrm>
            <a:off x="740723" y="1111145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D: neurològic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BB8108D-C798-4EE1-4977-52D7493F4E9D}"/>
              </a:ext>
            </a:extLst>
          </p:cNvPr>
          <p:cNvSpPr txBox="1">
            <a:spLocks/>
          </p:cNvSpPr>
          <p:nvPr/>
        </p:nvSpPr>
        <p:spPr>
          <a:xfrm>
            <a:off x="851143" y="2021119"/>
            <a:ext cx="11080653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sz="1600" b="1" dirty="0">
                <a:latin typeface="Verdana"/>
                <a:ea typeface="Verdana"/>
                <a:cs typeface="Arial"/>
              </a:rPr>
              <a:t>EEG primeres 24h</a:t>
            </a:r>
            <a:r>
              <a:rPr lang="ca-ES" sz="1600" dirty="0">
                <a:latin typeface="Verdana"/>
                <a:ea typeface="Verdana"/>
                <a:cs typeface="Arial"/>
              </a:rPr>
              <a:t>: descarta status no convulsiu i aporta informació diagnòstica.</a:t>
            </a:r>
            <a:endParaRPr lang="ca-ES" sz="1600" dirty="0">
              <a:cs typeface="Arial"/>
            </a:endParaRPr>
          </a:p>
          <a:p>
            <a:pPr marL="1504315" lvl="1" indent="-285750">
              <a:lnSpc>
                <a:spcPct val="150000"/>
              </a:lnSpc>
              <a:buFont typeface="Wingdings"/>
              <a:buChar char="Ø"/>
            </a:pPr>
            <a:r>
              <a:rPr lang="ca-ES" sz="1600" b="1" dirty="0">
                <a:latin typeface="Verdana"/>
                <a:ea typeface="Verdana"/>
                <a:cs typeface="Arial"/>
              </a:rPr>
              <a:t>Crisis en el 20-30% de los casos</a:t>
            </a:r>
            <a:r>
              <a:rPr lang="ca-ES" sz="1600" dirty="0">
                <a:latin typeface="Verdana"/>
                <a:ea typeface="Verdana"/>
                <a:cs typeface="Arial"/>
              </a:rPr>
              <a:t>: </a:t>
            </a:r>
            <a:r>
              <a:rPr lang="ca-ES" sz="1600" dirty="0" err="1">
                <a:latin typeface="Verdana"/>
                <a:ea typeface="Verdana"/>
                <a:cs typeface="Arial"/>
              </a:rPr>
              <a:t>sugestiu</a:t>
            </a:r>
            <a:r>
              <a:rPr lang="ca-ES" sz="1600" dirty="0">
                <a:latin typeface="Verdana"/>
                <a:ea typeface="Verdana"/>
                <a:cs typeface="Arial"/>
              </a:rPr>
              <a:t> lesió </a:t>
            </a:r>
            <a:r>
              <a:rPr lang="ca-ES" sz="1600" b="1" dirty="0">
                <a:latin typeface="Verdana"/>
                <a:ea typeface="Verdana"/>
                <a:cs typeface="Arial"/>
              </a:rPr>
              <a:t>severa</a:t>
            </a:r>
            <a:r>
              <a:rPr lang="ca-ES" sz="1600" dirty="0">
                <a:latin typeface="Verdana"/>
                <a:ea typeface="Verdana"/>
                <a:cs typeface="Arial"/>
              </a:rPr>
              <a:t>.</a:t>
            </a:r>
          </a:p>
          <a:p>
            <a:pPr marL="1504315" lvl="1" indent="-285750">
              <a:lnSpc>
                <a:spcPct val="150000"/>
              </a:lnSpc>
              <a:buFont typeface="Wingdings"/>
              <a:buChar char="Ø"/>
            </a:pPr>
            <a:r>
              <a:rPr lang="ca-ES" sz="1600" dirty="0">
                <a:latin typeface="Verdana"/>
                <a:ea typeface="Verdana"/>
                <a:cs typeface="Arial"/>
              </a:rPr>
              <a:t>Mioclònies: les mes freqüents. </a:t>
            </a:r>
          </a:p>
          <a:p>
            <a:pPr marL="1504315" lvl="1" indent="-285750">
              <a:lnSpc>
                <a:spcPct val="150000"/>
              </a:lnSpc>
              <a:buFont typeface="Wingdings"/>
              <a:buChar char="Ø"/>
            </a:pPr>
            <a:r>
              <a:rPr lang="ca-ES" sz="1600" dirty="0">
                <a:latin typeface="Verdana"/>
                <a:ea typeface="Verdana"/>
                <a:cs typeface="Arial"/>
              </a:rPr>
              <a:t>En caso de crisis: sedació + </a:t>
            </a:r>
            <a:r>
              <a:rPr lang="ca-ES" sz="1600" dirty="0" err="1">
                <a:latin typeface="Verdana"/>
                <a:ea typeface="Verdana"/>
                <a:cs typeface="Arial"/>
              </a:rPr>
              <a:t>Levetiracetam</a:t>
            </a:r>
            <a:r>
              <a:rPr lang="ca-ES" sz="1600" dirty="0">
                <a:latin typeface="Verdana"/>
                <a:ea typeface="Verdana"/>
                <a:cs typeface="Arial"/>
              </a:rPr>
              <a:t> o Valproic como 1a línia.</a:t>
            </a:r>
          </a:p>
          <a:p>
            <a:pPr marL="1504315" lvl="1" indent="-285750">
              <a:lnSpc>
                <a:spcPct val="150000"/>
              </a:lnSpc>
              <a:buFont typeface="Wingdings"/>
              <a:buChar char="Ø"/>
            </a:pPr>
            <a:r>
              <a:rPr lang="ca-ES" sz="1600" b="1" dirty="0">
                <a:latin typeface="Verdana"/>
                <a:ea typeface="Verdana"/>
                <a:cs typeface="Arial"/>
              </a:rPr>
              <a:t>No </a:t>
            </a:r>
            <a:r>
              <a:rPr lang="ca-ES" sz="1600" dirty="0">
                <a:latin typeface="Verdana"/>
                <a:ea typeface="Verdana"/>
                <a:cs typeface="Arial"/>
              </a:rPr>
              <a:t>utilitzar </a:t>
            </a:r>
            <a:r>
              <a:rPr lang="ca-ES" sz="1600" b="1" dirty="0" err="1">
                <a:latin typeface="Verdana"/>
                <a:ea typeface="Verdana"/>
                <a:cs typeface="Arial"/>
              </a:rPr>
              <a:t>FAEs</a:t>
            </a:r>
            <a:r>
              <a:rPr lang="ca-ES" sz="1600" b="1" dirty="0">
                <a:latin typeface="Verdana"/>
                <a:ea typeface="Verdana"/>
                <a:cs typeface="Arial"/>
              </a:rPr>
              <a:t> </a:t>
            </a:r>
            <a:r>
              <a:rPr lang="ca-ES" sz="1600" dirty="0">
                <a:latin typeface="Verdana"/>
                <a:ea typeface="Verdana"/>
                <a:cs typeface="Arial"/>
              </a:rPr>
              <a:t>de forma </a:t>
            </a:r>
            <a:r>
              <a:rPr lang="ca-ES" sz="1600" b="1" dirty="0">
                <a:latin typeface="Verdana"/>
                <a:ea typeface="Verdana"/>
                <a:cs typeface="Arial"/>
              </a:rPr>
              <a:t>profilàctica</a:t>
            </a:r>
            <a:r>
              <a:rPr lang="ca-ES" sz="1600" dirty="0">
                <a:latin typeface="Verdana"/>
                <a:ea typeface="Verdana"/>
                <a:cs typeface="Arial"/>
              </a:rPr>
              <a:t>.</a:t>
            </a:r>
          </a:p>
          <a:p>
            <a:pPr marL="1504315" lvl="1" indent="-285750">
              <a:lnSpc>
                <a:spcPct val="150000"/>
              </a:lnSpc>
              <a:buFont typeface="Wingdings"/>
              <a:buChar char="Ø"/>
            </a:pPr>
            <a:r>
              <a:rPr lang="ca-ES" sz="1600" dirty="0">
                <a:latin typeface="Verdana"/>
                <a:ea typeface="Verdana"/>
                <a:cs typeface="Arial"/>
              </a:rPr>
              <a:t>Valorar nous EEG per a avaluar efecte del tractament.</a:t>
            </a:r>
          </a:p>
          <a:p>
            <a:pPr marL="1504315" lvl="1" indent="-285750">
              <a:lnSpc>
                <a:spcPct val="150000"/>
              </a:lnSpc>
              <a:buFont typeface="Wingdings"/>
              <a:buChar char="Ø"/>
            </a:pPr>
            <a:r>
              <a:rPr lang="ca-ES" sz="1600" dirty="0">
                <a:latin typeface="Verdana"/>
                <a:ea typeface="Verdana"/>
                <a:cs typeface="Arial"/>
              </a:rPr>
              <a:t>Intentar despertar en pacients amb mioclònies i EEG amb patrons benignes.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endParaRPr lang="ca-ES" b="1" noProof="0" dirty="0">
              <a:latin typeface="Verdana"/>
              <a:ea typeface="Verdana"/>
              <a:cs typeface="Arial"/>
            </a:endParaRPr>
          </a:p>
          <a:p>
            <a:pPr indent="-171450">
              <a:lnSpc>
                <a:spcPct val="100000"/>
              </a:lnSpc>
            </a:pPr>
            <a:endParaRPr lang="ca-ES" sz="1000" noProof="0" dirty="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3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F657F-C651-FB8F-3DC1-0F03234A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65795C0-6622-69FB-D083-BEC0CC7F55C6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905AF62-A974-60EE-FC4D-ED04E35337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84D7E79-329A-3847-4086-7A53162A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B8365F-38F8-506D-1BDB-9652BED23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FDF7B6-3467-1B4B-D112-AC74A9A3A497}"/>
              </a:ext>
            </a:extLst>
          </p:cNvPr>
          <p:cNvSpPr txBox="1"/>
          <p:nvPr/>
        </p:nvSpPr>
        <p:spPr>
          <a:xfrm>
            <a:off x="740723" y="1111145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D: neurològic: control de temperatura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13510CD-CA5B-8AB0-C2CB-06D760FD3891}"/>
              </a:ext>
            </a:extLst>
          </p:cNvPr>
          <p:cNvSpPr txBox="1">
            <a:spLocks/>
          </p:cNvSpPr>
          <p:nvPr/>
        </p:nvSpPr>
        <p:spPr>
          <a:xfrm>
            <a:off x="851143" y="2021119"/>
            <a:ext cx="11080653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Canvi de terminologia: TTM per control de temperatura. 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Control actiu de temperatura evitant febre (</a:t>
            </a:r>
            <a:r>
              <a:rPr lang="ca-ES" b="1" noProof="0" dirty="0" err="1">
                <a:latin typeface="Verdana"/>
                <a:ea typeface="Verdana"/>
                <a:cs typeface="Arial"/>
              </a:rPr>
              <a:t>T</a:t>
            </a:r>
            <a:r>
              <a:rPr lang="ca-ES" b="1" dirty="0">
                <a:latin typeface="Verdana"/>
                <a:ea typeface="Verdana"/>
                <a:cs typeface="Arial"/>
              </a:rPr>
              <a:t>ª</a:t>
            </a:r>
            <a:r>
              <a:rPr lang="ca-ES" b="1" noProof="0" dirty="0">
                <a:latin typeface="Verdana"/>
                <a:ea typeface="Verdana"/>
                <a:cs typeface="Arial"/>
              </a:rPr>
              <a:t>&lt; 37.5ºC) les primeres 72 hores</a:t>
            </a:r>
            <a:r>
              <a:rPr lang="ca-ES" noProof="0" dirty="0">
                <a:latin typeface="Verdana"/>
                <a:ea typeface="Verdana"/>
                <a:cs typeface="Arial"/>
              </a:rPr>
              <a:t> en els pacients que </a:t>
            </a:r>
            <a:r>
              <a:rPr lang="ca-ES" b="1" noProof="0" dirty="0">
                <a:latin typeface="Verdana"/>
                <a:ea typeface="Verdana"/>
                <a:cs typeface="Arial"/>
              </a:rPr>
              <a:t>es mantenen amb baix nivell de consciència post RCE</a:t>
            </a:r>
            <a:r>
              <a:rPr lang="ca-ES" noProof="0" dirty="0">
                <a:latin typeface="Verdana"/>
                <a:ea typeface="Verdana"/>
                <a:cs typeface="Arial"/>
              </a:rPr>
              <a:t>.  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dirty="0">
                <a:latin typeface="Verdana"/>
                <a:ea typeface="Verdana"/>
                <a:cs typeface="Arial"/>
              </a:rPr>
              <a:t>En malalts que es troben amb hipotèrmia lleu (32-36ºC) post RCE, no realitzar reescalfament actiu. 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u="sng" dirty="0">
                <a:latin typeface="Verdana"/>
                <a:ea typeface="Verdana"/>
                <a:cs typeface="Arial"/>
              </a:rPr>
              <a:t>En contra </a:t>
            </a:r>
            <a:r>
              <a:rPr lang="ca-ES" b="1" dirty="0">
                <a:latin typeface="Verdana"/>
                <a:ea typeface="Verdana"/>
                <a:cs typeface="Arial"/>
              </a:rPr>
              <a:t>refredament prehospitalari </a:t>
            </a:r>
            <a:r>
              <a:rPr lang="ca-ES" dirty="0">
                <a:latin typeface="Verdana"/>
                <a:ea typeface="Verdana"/>
                <a:cs typeface="Arial"/>
              </a:rPr>
              <a:t>i administració de </a:t>
            </a:r>
            <a:r>
              <a:rPr lang="ca-ES" b="1" dirty="0">
                <a:latin typeface="Verdana"/>
                <a:ea typeface="Verdana"/>
                <a:cs typeface="Arial"/>
              </a:rPr>
              <a:t>fluids freds.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dirty="0">
                <a:latin typeface="Verdana"/>
                <a:ea typeface="Verdana"/>
                <a:cs typeface="Arial"/>
              </a:rPr>
              <a:t>Utilitzar</a:t>
            </a:r>
            <a:r>
              <a:rPr lang="ca-ES" b="1" dirty="0">
                <a:latin typeface="Verdana"/>
                <a:ea typeface="Verdana"/>
                <a:cs typeface="Arial"/>
              </a:rPr>
              <a:t> dispositius de superfície </a:t>
            </a:r>
            <a:r>
              <a:rPr lang="ca-ES" dirty="0">
                <a:latin typeface="Verdana"/>
                <a:ea typeface="Verdana"/>
                <a:cs typeface="Arial"/>
              </a:rPr>
              <a:t>o</a:t>
            </a:r>
            <a:r>
              <a:rPr lang="ca-ES" b="1" dirty="0">
                <a:latin typeface="Verdana"/>
                <a:ea typeface="Verdana"/>
                <a:cs typeface="Arial"/>
              </a:rPr>
              <a:t> </a:t>
            </a:r>
            <a:r>
              <a:rPr lang="ca-ES" dirty="0">
                <a:latin typeface="Verdana"/>
                <a:ea typeface="Verdana"/>
                <a:cs typeface="Arial"/>
              </a:rPr>
              <a:t>control</a:t>
            </a:r>
            <a:r>
              <a:rPr lang="ca-ES" b="1" dirty="0">
                <a:latin typeface="Verdana"/>
                <a:ea typeface="Verdana"/>
                <a:cs typeface="Arial"/>
              </a:rPr>
              <a:t> </a:t>
            </a:r>
            <a:r>
              <a:rPr lang="ca-ES" b="1" dirty="0" err="1">
                <a:latin typeface="Verdana"/>
                <a:ea typeface="Verdana"/>
                <a:cs typeface="Arial"/>
              </a:rPr>
              <a:t>endovascular</a:t>
            </a:r>
            <a:r>
              <a:rPr lang="ca-ES" b="1" dirty="0">
                <a:latin typeface="Verdana"/>
                <a:ea typeface="Verdana"/>
                <a:cs typeface="Arial"/>
              </a:rPr>
              <a:t> </a:t>
            </a:r>
            <a:endParaRPr lang="ca-ES" b="1" noProof="0" dirty="0">
              <a:latin typeface="Verdana"/>
              <a:ea typeface="Verdana"/>
              <a:cs typeface="Arial"/>
            </a:endParaRPr>
          </a:p>
          <a:p>
            <a:pPr marL="1159510" lvl="1" indent="0">
              <a:lnSpc>
                <a:spcPct val="150000"/>
              </a:lnSpc>
              <a:buNone/>
            </a:pPr>
            <a:endParaRPr lang="ca-ES" sz="1600" noProof="0" dirty="0">
              <a:latin typeface="Verdana"/>
              <a:ea typeface="Verdana"/>
              <a:cs typeface="Arial"/>
            </a:endParaRPr>
          </a:p>
          <a:p>
            <a:pPr marL="1218565" lvl="1" indent="0">
              <a:lnSpc>
                <a:spcPct val="150000"/>
              </a:lnSpc>
              <a:buNone/>
            </a:pPr>
            <a:endParaRPr lang="ca-ES" sz="1600" noProof="0" dirty="0"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endParaRPr lang="ca-ES" b="1" noProof="0" dirty="0">
              <a:latin typeface="Verdana"/>
              <a:ea typeface="Verdana"/>
              <a:cs typeface="Arial"/>
            </a:endParaRPr>
          </a:p>
          <a:p>
            <a:pPr indent="-171450">
              <a:lnSpc>
                <a:spcPct val="100000"/>
              </a:lnSpc>
            </a:pPr>
            <a:endParaRPr lang="ca-ES" sz="1000" noProof="0" dirty="0">
              <a:latin typeface="Verdana"/>
              <a:ea typeface="Verdana"/>
              <a:cs typeface="Arial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EACEF0E-EDA6-1970-6E34-A1E3D0FA0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93737"/>
              </p:ext>
            </p:extLst>
          </p:nvPr>
        </p:nvGraphicFramePr>
        <p:xfrm>
          <a:off x="740723" y="4969279"/>
          <a:ext cx="10618637" cy="1555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610"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Aspecte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Guies</a:t>
                      </a:r>
                      <a:r>
                        <a:rPr sz="1400" dirty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/>
                        <a:t>Guies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Convulsions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EEG </a:t>
                      </a:r>
                      <a:r>
                        <a:rPr sz="1400" dirty="0" err="1"/>
                        <a:t>recomanat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Proves de </a:t>
                      </a:r>
                      <a:r>
                        <a:rPr sz="1400" dirty="0" err="1"/>
                        <a:t>despertar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en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mioclònia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amb</a:t>
                      </a:r>
                      <a:r>
                        <a:rPr sz="1400" dirty="0"/>
                        <a:t> EEG </a:t>
                      </a:r>
                      <a:r>
                        <a:rPr sz="1400" dirty="0" err="1"/>
                        <a:t>benigne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Temperatura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TTM 32–36 °C ≥24 h. </a:t>
                      </a:r>
                      <a:r>
                        <a:rPr sz="1400" dirty="0" err="1"/>
                        <a:t>Evitar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febre</a:t>
                      </a:r>
                      <a:r>
                        <a:rPr sz="1400" dirty="0"/>
                        <a:t> &gt;37,7 °C.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Control de </a:t>
                      </a:r>
                      <a:r>
                        <a:rPr sz="1400" dirty="0" err="1"/>
                        <a:t>temperatura</a:t>
                      </a:r>
                      <a:r>
                        <a:rPr sz="1400" dirty="0"/>
                        <a:t>. </a:t>
                      </a:r>
                      <a:r>
                        <a:rPr sz="1400" dirty="0" err="1"/>
                        <a:t>Prevenció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activa</a:t>
                      </a:r>
                      <a:r>
                        <a:rPr sz="1400" dirty="0"/>
                        <a:t> de </a:t>
                      </a:r>
                      <a:r>
                        <a:rPr sz="1400" dirty="0" err="1"/>
                        <a:t>febre</a:t>
                      </a:r>
                      <a:r>
                        <a:rPr sz="1400" dirty="0"/>
                        <a:t> ≤37,5 °C ≥72 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59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7FE44-A1AA-9546-A80A-9803114CC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A379690-7E06-ADFF-EC17-85C9EEE0A9F3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0FC0D65-214A-5868-5FB8-574CCF5D2B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E8089B7-718A-6D70-383A-67EF992EC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09ECD9-928C-5C2A-92A7-D8B9517B5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064875-BC68-5691-AE05-A97A7D9CCA12}"/>
              </a:ext>
            </a:extLst>
          </p:cNvPr>
          <p:cNvSpPr txBox="1"/>
          <p:nvPr/>
        </p:nvSpPr>
        <p:spPr>
          <a:xfrm>
            <a:off x="740723" y="1111145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Altres mesures generals a UCI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B93FC880-CD0B-8C47-2324-F098950FAE77}"/>
              </a:ext>
            </a:extLst>
          </p:cNvPr>
          <p:cNvSpPr txBox="1">
            <a:spLocks/>
          </p:cNvSpPr>
          <p:nvPr/>
        </p:nvSpPr>
        <p:spPr>
          <a:xfrm>
            <a:off x="854072" y="1539563"/>
            <a:ext cx="11080653" cy="483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Tx/>
              <a:buNone/>
              <a:defRPr sz="1800" kern="12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19170" lvl="1" indent="-345431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 sz="2400" kern="12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28754" lvl="2" indent="-345431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 sz="2000" kern="12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438339" lvl="3" indent="-345431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 sz="1800" kern="12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047924" lvl="4" indent="-34543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 sz="1800" kern="12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657509" lvl="5" indent="-34543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 sz="18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6pPr>
            <a:lvl7pPr marL="4267093" lvl="6" indent="-34543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 sz="18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7pPr>
            <a:lvl8pPr marL="4876678" lvl="7" indent="-34543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 sz="18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8pPr>
            <a:lvl9pPr marL="5486263" lvl="8" indent="-34543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 sz="1800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No 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utilitzar </a:t>
            </a: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antibiòtics profilàctics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(sense sospita de pneumònia).</a:t>
            </a:r>
            <a:endParaRPr lang="ca-ES" noProof="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Sedants 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de </a:t>
            </a: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vida mitja curta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. </a:t>
            </a: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Finestres de sedació diària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No 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utilitzar </a:t>
            </a: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bloqueig neuromuscular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si no es necessari.</a:t>
            </a:r>
            <a:endParaRPr lang="ca-ES" noProof="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Nutrició enteral precoç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(tròfica).</a:t>
            </a:r>
            <a:endParaRPr lang="ca-ES" noProof="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Profilaxis 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contra la </a:t>
            </a:r>
            <a:r>
              <a:rPr lang="ca-ES" b="1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úlcera de gastrointestinal d’estrès</a:t>
            </a:r>
            <a:r>
              <a:rPr lang="ca-ES" noProof="0" dirty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. </a:t>
            </a:r>
            <a:endParaRPr lang="ca-ES" noProof="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endParaRPr lang="ca-ES" b="1" noProof="0" dirty="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 indent="-171450">
              <a:lnSpc>
                <a:spcPct val="100000"/>
              </a:lnSpc>
            </a:pPr>
            <a:endParaRPr lang="ca-ES" sz="1000" noProof="0" dirty="0">
              <a:solidFill>
                <a:schemeClr val="tx1"/>
              </a:solidFill>
              <a:latin typeface="Verdana"/>
              <a:ea typeface="Verdana"/>
              <a:cs typeface="Arial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7FBF28A-3987-ACFD-BE88-1F326F767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04272"/>
              </p:ext>
            </p:extLst>
          </p:nvPr>
        </p:nvGraphicFramePr>
        <p:xfrm>
          <a:off x="969819" y="5318437"/>
          <a:ext cx="9844287" cy="1024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557"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Aspecte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Guies</a:t>
                      </a:r>
                      <a:r>
                        <a:rPr sz="1400" dirty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/>
                        <a:t>Guies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86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Cures intensives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Profilaxi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d’úlcera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d’estrès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tromboembòlica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Sedació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curta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evitar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bloqueig</a:t>
                      </a:r>
                      <a:r>
                        <a:rPr sz="1400" dirty="0"/>
                        <a:t> neuromuscular </a:t>
                      </a:r>
                      <a:r>
                        <a:rPr sz="1400" dirty="0" err="1"/>
                        <a:t>rutinari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F18B-BD27-CEAE-3E65-29D3D4FB3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20BC686-52AD-BD70-5841-C5989730097F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AAA35DB-11C9-0744-BD96-8EAB37514E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81AB66-F682-7111-062B-18843804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23555A-D01C-2CFA-4D6A-39DD30FD3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286A55-A94C-4551-43D7-900DF9876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068" y="0"/>
            <a:ext cx="706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3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90634-A1CE-D6FC-B0BD-7B6B6E3F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58BF437-E2AB-3A5F-9BA2-B9639B191CB3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ADA644A-353C-CC17-D22D-5665EBD56D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CCE478C-7DC7-63D0-C8B3-0599D7BC5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C2CFA5-1E30-7920-9440-B88B7081E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0552DE6-AA36-2281-C90A-C4F64D4CF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815573"/>
            <a:ext cx="7772400" cy="52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1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5D423F-FABC-4FC2-A7C0-AB2636A21CE7}"/>
              </a:ext>
            </a:extLst>
          </p:cNvPr>
          <p:cNvSpPr/>
          <p:nvPr/>
        </p:nvSpPr>
        <p:spPr>
          <a:xfrm>
            <a:off x="1821541" y="1411514"/>
            <a:ext cx="8548914" cy="4034972"/>
          </a:xfrm>
          <a:prstGeom prst="roundRect">
            <a:avLst>
              <a:gd name="adj" fmla="val 5516"/>
            </a:avLst>
          </a:prstGeom>
          <a:solidFill>
            <a:srgbClr val="1699D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3800EA-79D7-4BA6-8A62-D1EEE3BB8D33}"/>
              </a:ext>
            </a:extLst>
          </p:cNvPr>
          <p:cNvSpPr/>
          <p:nvPr/>
        </p:nvSpPr>
        <p:spPr>
          <a:xfrm>
            <a:off x="1224953" y="815295"/>
            <a:ext cx="9742093" cy="5227411"/>
          </a:xfrm>
          <a:prstGeom prst="roundRect">
            <a:avLst>
              <a:gd name="adj" fmla="val 3185"/>
            </a:avLst>
          </a:prstGeom>
          <a:noFill/>
          <a:ln>
            <a:solidFill>
              <a:srgbClr val="1699D7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C7770-E6C2-485A-B1D7-F5F6C59295DF}"/>
              </a:ext>
            </a:extLst>
          </p:cNvPr>
          <p:cNvSpPr txBox="1"/>
          <p:nvPr/>
        </p:nvSpPr>
        <p:spPr>
          <a:xfrm>
            <a:off x="3410853" y="2802455"/>
            <a:ext cx="537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Gràcies</a:t>
            </a:r>
            <a:endParaRPr lang="en-ID" sz="66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04AB7B-B638-45AC-919E-6069EF16CE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15BB60-03C8-4631-8917-E6AE6693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4C07E6-3580-4804-933A-5E8DB440E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TextBox 35">
            <a:extLst>
              <a:ext uri="{FF2B5EF4-FFF2-40B4-BE49-F238E27FC236}">
                <a16:creationId xmlns:a16="http://schemas.microsoft.com/office/drawing/2014/main" id="{7CD531B3-2EED-15C2-0414-D0B56B5C2877}"/>
              </a:ext>
            </a:extLst>
          </p:cNvPr>
          <p:cNvSpPr txBox="1"/>
          <p:nvPr/>
        </p:nvSpPr>
        <p:spPr>
          <a:xfrm>
            <a:off x="3410853" y="3883353"/>
            <a:ext cx="5370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eduard.argudo@vallhebron.cat</a:t>
            </a:r>
            <a:endParaRPr lang="en-ID" sz="20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579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C81C8-AFBD-FA29-18DA-84E296E5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6BFF70C-CD0F-2EC6-2BD0-9FB478BECD3E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3CE09F6-4232-0055-CC50-94E80D5E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83AC332-7E8A-E8CF-F1B2-C203FAF7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C0EEB1-FF9D-2B5C-2A03-512DF1C4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61A8255-A1AF-81B5-739A-BCC39C5DC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19" y="823452"/>
            <a:ext cx="8256104" cy="58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4B83-AFD0-9FF2-C438-4E8D8AE43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463C99A-10D7-81ED-C441-D89F67A97540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5C472AE-FDC3-5EF6-773D-8DBEDE467A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C3EA7DF-28BC-50B6-F6EA-06B8843D9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E7D91C-C1C9-E78B-A844-130B0009F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39399D-14B9-67F2-FE49-BBC649DDBD0E}"/>
              </a:ext>
            </a:extLst>
          </p:cNvPr>
          <p:cNvSpPr txBox="1"/>
          <p:nvPr/>
        </p:nvSpPr>
        <p:spPr>
          <a:xfrm>
            <a:off x="681088" y="1165686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Síndrome post-aturada cardíaca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E12248-27D2-7A5E-7796-4594BC890CF5}"/>
              </a:ext>
            </a:extLst>
          </p:cNvPr>
          <p:cNvSpPr txBox="1">
            <a:spLocks/>
          </p:cNvSpPr>
          <p:nvPr/>
        </p:nvSpPr>
        <p:spPr>
          <a:xfrm>
            <a:off x="1354432" y="2627543"/>
            <a:ext cx="10272000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sz="1600" b="1" noProof="0" dirty="0">
                <a:latin typeface="Verdana"/>
                <a:ea typeface="Verdana"/>
                <a:cs typeface="Arial"/>
              </a:rPr>
              <a:t>Lesió per isquèmia - reperfusió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: desregulació de neurotransmissors, alteració del metabolisme Na</a:t>
            </a:r>
            <a:r>
              <a:rPr lang="ca-ES" sz="1600" baseline="30000" noProof="0" dirty="0">
                <a:latin typeface="Verdana"/>
                <a:ea typeface="Verdana"/>
                <a:cs typeface="Arial"/>
              </a:rPr>
              <a:t>+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/K</a:t>
            </a:r>
            <a:r>
              <a:rPr lang="ca-ES" sz="1600" baseline="30000" noProof="0" dirty="0">
                <a:latin typeface="Verdana"/>
                <a:ea typeface="Verdana"/>
                <a:cs typeface="Arial"/>
              </a:rPr>
              <a:t>+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/Ca</a:t>
            </a:r>
            <a:r>
              <a:rPr lang="ca-ES" sz="1600" baseline="30000" noProof="0" dirty="0">
                <a:latin typeface="Verdana"/>
                <a:ea typeface="Verdana"/>
                <a:cs typeface="Arial"/>
              </a:rPr>
              <a:t>2+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, dany cel·lular, alliberament de citocines...</a:t>
            </a:r>
            <a:endParaRPr lang="ca-ES" sz="1600" noProof="0" dirty="0"/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sz="1600" noProof="0" dirty="0">
                <a:latin typeface="Verdana"/>
                <a:ea typeface="Verdana"/>
                <a:cs typeface="Arial"/>
              </a:rPr>
              <a:t>Cascada inflamatòria --&gt;</a:t>
            </a:r>
            <a:r>
              <a:rPr lang="ca-ES" sz="1600" dirty="0">
                <a:latin typeface="Verdana"/>
                <a:ea typeface="Verdana"/>
                <a:cs typeface="Arial"/>
              </a:rPr>
              <a:t>xoc de predomini distributiu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: </a:t>
            </a:r>
            <a:r>
              <a:rPr lang="ca-ES" sz="1600" b="1" noProof="0" dirty="0" err="1">
                <a:latin typeface="Verdana"/>
                <a:ea typeface="Verdana"/>
                <a:cs typeface="Arial"/>
              </a:rPr>
              <a:t>hipoperfusió</a:t>
            </a:r>
            <a:r>
              <a:rPr lang="ca-ES" sz="1600" b="1" noProof="0" dirty="0">
                <a:latin typeface="Verdana"/>
                <a:ea typeface="Verdana"/>
                <a:cs typeface="Arial"/>
              </a:rPr>
              <a:t>:</a:t>
            </a:r>
            <a:endParaRPr lang="ca-ES" sz="1600" noProof="0" dirty="0">
              <a:latin typeface="Verdana"/>
              <a:ea typeface="Verdana"/>
              <a:cs typeface="Arial"/>
            </a:endParaRPr>
          </a:p>
          <a:p>
            <a:pPr marL="1504315" lvl="1" indent="-457200">
              <a:lnSpc>
                <a:spcPct val="150000"/>
              </a:lnSpc>
              <a:buFont typeface="Wingdings"/>
              <a:buChar char="Ø"/>
            </a:pPr>
            <a:r>
              <a:rPr lang="ca-ES" sz="1600" noProof="0" dirty="0" err="1">
                <a:latin typeface="Verdana"/>
                <a:ea typeface="Verdana"/>
                <a:cs typeface="Arial"/>
              </a:rPr>
              <a:t>Hipoperfusió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 cerebral.</a:t>
            </a:r>
          </a:p>
          <a:p>
            <a:pPr marL="1504315" lvl="1" indent="-457200">
              <a:lnSpc>
                <a:spcPct val="150000"/>
              </a:lnSpc>
              <a:buFont typeface="Wingdings"/>
              <a:buChar char="Ø"/>
            </a:pPr>
            <a:r>
              <a:rPr lang="ca-ES" sz="1600" noProof="0" dirty="0">
                <a:latin typeface="Verdana"/>
                <a:ea typeface="Verdana"/>
                <a:cs typeface="Arial"/>
              </a:rPr>
              <a:t>Insuficiència respiratòria </a:t>
            </a:r>
          </a:p>
          <a:p>
            <a:pPr marL="1504315" lvl="1" indent="-457200">
              <a:lnSpc>
                <a:spcPct val="150000"/>
              </a:lnSpc>
              <a:buFont typeface="Wingdings"/>
              <a:buChar char="Ø"/>
            </a:pPr>
            <a:r>
              <a:rPr lang="ca-ES" sz="1600" noProof="0" dirty="0">
                <a:latin typeface="Verdana"/>
                <a:ea typeface="Verdana"/>
                <a:cs typeface="Arial"/>
              </a:rPr>
              <a:t>Fracàs </a:t>
            </a:r>
            <a:r>
              <a:rPr lang="ca-ES" sz="1600" noProof="0" dirty="0" err="1">
                <a:latin typeface="Verdana"/>
                <a:ea typeface="Verdana"/>
                <a:cs typeface="Arial"/>
              </a:rPr>
              <a:t>multiorgànic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31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F357-F891-6D5F-F004-746DFC87B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C996FE6-C696-1E24-39D2-1E2DC85774C9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1C2C730-F6C9-6906-EC33-4D9722E90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0A8F9DD-0988-A54F-9D33-41C550D37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F0D22D-1485-22B5-86A3-4E420AF06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7900A9-1FBD-19F4-3D1A-FC1219916423}"/>
              </a:ext>
            </a:extLst>
          </p:cNvPr>
          <p:cNvSpPr txBox="1"/>
          <p:nvPr/>
        </p:nvSpPr>
        <p:spPr>
          <a:xfrm>
            <a:off x="681088" y="1165686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Síndrome post-aturada cardíaca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73F4EDB-FBA9-AFC0-2E7C-EDDCC76E363E}"/>
              </a:ext>
            </a:extLst>
          </p:cNvPr>
          <p:cNvSpPr txBox="1">
            <a:spLocks/>
          </p:cNvSpPr>
          <p:nvPr/>
        </p:nvSpPr>
        <p:spPr>
          <a:xfrm>
            <a:off x="765313" y="2059572"/>
            <a:ext cx="10642458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a-ES" sz="1600" dirty="0">
                <a:latin typeface="Verdana"/>
                <a:ea typeface="Verdana"/>
                <a:cs typeface="Arial"/>
              </a:rPr>
              <a:t>Els nostres esforços deuen anar orientats a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ca-ES" sz="1600" noProof="0" dirty="0">
              <a:latin typeface="Verdana"/>
              <a:ea typeface="Verdana"/>
              <a:cs typeface="Arial"/>
            </a:endParaRPr>
          </a:p>
          <a:p>
            <a:pPr marL="114300" indent="-285750">
              <a:lnSpc>
                <a:spcPct val="150000"/>
              </a:lnSpc>
              <a:buFont typeface="Wingdings"/>
              <a:buChar char="v"/>
            </a:pPr>
            <a:r>
              <a:rPr lang="ca-ES" sz="1600" b="1" noProof="0" dirty="0">
                <a:latin typeface="Verdana"/>
                <a:ea typeface="Verdana"/>
                <a:cs typeface="Arial"/>
              </a:rPr>
              <a:t>Diagnòstic de la causa i complicacions de l’ACR: 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per a poder </a:t>
            </a:r>
            <a:r>
              <a:rPr lang="ca-ES" sz="1600" b="1" noProof="0" dirty="0">
                <a:latin typeface="Verdana"/>
                <a:ea typeface="Verdana"/>
                <a:cs typeface="Arial"/>
              </a:rPr>
              <a:t>prevenir 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que torni a succeir</a:t>
            </a:r>
            <a:endParaRPr lang="ca-ES" sz="1600" noProof="0" dirty="0">
              <a:cs typeface="Arial"/>
            </a:endParaRPr>
          </a:p>
          <a:p>
            <a:pPr marL="114300" indent="-285750">
              <a:lnSpc>
                <a:spcPct val="150000"/>
              </a:lnSpc>
              <a:buFont typeface="Wingdings"/>
              <a:buChar char="v"/>
            </a:pPr>
            <a:r>
              <a:rPr lang="ca-ES" sz="1600" b="1" noProof="0" dirty="0">
                <a:latin typeface="Verdana"/>
                <a:ea typeface="Verdana"/>
                <a:cs typeface="Arial"/>
              </a:rPr>
              <a:t>Tractar el síndrome post aturada cardíaca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: per a </a:t>
            </a:r>
            <a:r>
              <a:rPr lang="ca-ES" sz="1600" b="1" noProof="0" dirty="0">
                <a:latin typeface="Verdana"/>
                <a:ea typeface="Verdana"/>
                <a:cs typeface="Arial"/>
              </a:rPr>
              <a:t>minimitzar el dany cerebral secundari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.</a:t>
            </a:r>
          </a:p>
          <a:p>
            <a:pPr marL="114300" indent="-285750">
              <a:lnSpc>
                <a:spcPct val="150000"/>
              </a:lnSpc>
              <a:buFont typeface="Wingdings"/>
              <a:buChar char="v"/>
            </a:pPr>
            <a:endParaRPr lang="ca-ES" sz="1600" dirty="0">
              <a:latin typeface="Verdana"/>
              <a:ea typeface="Verdana"/>
              <a:cs typeface="Arial"/>
            </a:endParaRPr>
          </a:p>
          <a:p>
            <a:pPr marL="114300" indent="-285750">
              <a:lnSpc>
                <a:spcPct val="150000"/>
              </a:lnSpc>
              <a:buFont typeface="Wingdings"/>
              <a:buChar char="v"/>
            </a:pPr>
            <a:r>
              <a:rPr lang="ca-ES" sz="1600" noProof="0" dirty="0">
                <a:latin typeface="Verdana"/>
                <a:ea typeface="Verdana"/>
                <a:cs typeface="Arial"/>
              </a:rPr>
              <a:t>El tractament del síndrome post aturada cardíaca comença tant bon punt s’aconsegueix RCE, allà on el pacient </a:t>
            </a:r>
            <a:r>
              <a:rPr lang="ca-ES" sz="1600" dirty="0">
                <a:latin typeface="Verdana"/>
                <a:ea typeface="Verdana"/>
                <a:cs typeface="Arial"/>
              </a:rPr>
              <a:t>es trobi. </a:t>
            </a:r>
            <a:endParaRPr lang="ca-ES" sz="1600" noProof="0" dirty="0">
              <a:latin typeface="Verdana"/>
              <a:ea typeface="Verdana"/>
              <a:cs typeface="Arial"/>
            </a:endParaRPr>
          </a:p>
          <a:p>
            <a:pPr marL="114300" indent="-285750">
              <a:lnSpc>
                <a:spcPct val="150000"/>
              </a:lnSpc>
              <a:buFont typeface="Wingdings"/>
              <a:buChar char="v"/>
            </a:pPr>
            <a:endParaRPr lang="ca-ES" sz="1600" noProof="0" dirty="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79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27D1-FB45-0EC5-9404-DE1C8A5D6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BF9911D-FC5A-B0B1-E2F5-4845B12489CA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1555D23-BE84-6D10-039D-58D9905C41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352BEDC-418F-4007-528A-876C76584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FF1D55-C74D-DB7F-3989-E8AA1DBB9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126022-598E-4029-8677-A30B10DA2E27}"/>
              </a:ext>
            </a:extLst>
          </p:cNvPr>
          <p:cNvSpPr txBox="1"/>
          <p:nvPr/>
        </p:nvSpPr>
        <p:spPr>
          <a:xfrm>
            <a:off x="681088" y="1165686"/>
            <a:ext cx="983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Diagnòstic de la causa de l’aturada cardíaca</a:t>
            </a: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BCF06671-1A7B-9D2F-4370-B6D872AE84EE}"/>
              </a:ext>
            </a:extLst>
          </p:cNvPr>
          <p:cNvSpPr txBox="1">
            <a:spLocks/>
          </p:cNvSpPr>
          <p:nvPr/>
        </p:nvSpPr>
        <p:spPr>
          <a:xfrm>
            <a:off x="1349790" y="1978244"/>
            <a:ext cx="10272000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a-ES" b="1" noProof="0" dirty="0">
                <a:latin typeface="Verdana"/>
                <a:ea typeface="Verdana"/>
                <a:cs typeface="Arial"/>
              </a:rPr>
              <a:t>Etiologia: </a:t>
            </a:r>
            <a:r>
              <a:rPr lang="ca-ES" noProof="0" dirty="0">
                <a:latin typeface="Verdana"/>
                <a:ea typeface="Verdana"/>
                <a:cs typeface="Arial"/>
              </a:rPr>
              <a:t>les causes mes probables varien entre l’ACR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intra</a:t>
            </a:r>
            <a:r>
              <a:rPr lang="ca-ES" noProof="0" dirty="0">
                <a:latin typeface="Verdana"/>
                <a:ea typeface="Verdana"/>
                <a:cs typeface="Arial"/>
              </a:rPr>
              <a:t> i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extrahospitalaria</a:t>
            </a:r>
            <a:r>
              <a:rPr lang="ca-ES" noProof="0" dirty="0">
                <a:latin typeface="Verdana"/>
                <a:ea typeface="Verdana"/>
                <a:cs typeface="Arial"/>
              </a:rPr>
              <a:t>.</a:t>
            </a:r>
            <a:endParaRPr lang="ca-ES" noProof="0" dirty="0"/>
          </a:p>
          <a:p>
            <a:pPr marL="742950" lvl="1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 err="1">
                <a:latin typeface="Verdana"/>
                <a:ea typeface="Verdana"/>
                <a:cs typeface="Arial"/>
              </a:rPr>
              <a:t>Extr</a:t>
            </a:r>
            <a:r>
              <a:rPr lang="ca-ES" b="1" noProof="0" dirty="0">
                <a:latin typeface="Verdana"/>
                <a:ea typeface="Verdana"/>
                <a:cs typeface="Arial"/>
              </a:rPr>
              <a:t> hospitalària</a:t>
            </a:r>
            <a:r>
              <a:rPr lang="ca-ES" noProof="0" dirty="0">
                <a:latin typeface="Verdana"/>
                <a:ea typeface="Verdana"/>
                <a:cs typeface="Arial"/>
              </a:rPr>
              <a:t>: </a:t>
            </a:r>
            <a:r>
              <a:rPr lang="ca-ES" b="1" noProof="0" dirty="0">
                <a:latin typeface="Verdana"/>
                <a:ea typeface="Verdana"/>
                <a:cs typeface="Arial"/>
              </a:rPr>
              <a:t>Cardiopatia isquèmica</a:t>
            </a:r>
            <a:r>
              <a:rPr lang="ca-ES" noProof="0" dirty="0">
                <a:latin typeface="Verdana"/>
                <a:ea typeface="Verdana"/>
                <a:cs typeface="Arial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 err="1">
                <a:latin typeface="Verdana"/>
                <a:ea typeface="Verdana"/>
                <a:cs typeface="Arial"/>
              </a:rPr>
              <a:t>Intrahospitalària</a:t>
            </a:r>
            <a:r>
              <a:rPr lang="ca-ES" noProof="0" dirty="0">
                <a:latin typeface="Verdana"/>
                <a:ea typeface="Verdana"/>
                <a:cs typeface="Arial"/>
              </a:rPr>
              <a:t>: </a:t>
            </a:r>
            <a:r>
              <a:rPr lang="ca-ES" b="1" noProof="0" dirty="0">
                <a:latin typeface="Verdana"/>
                <a:ea typeface="Verdana"/>
                <a:cs typeface="Arial"/>
              </a:rPr>
              <a:t>Variada</a:t>
            </a:r>
            <a:r>
              <a:rPr lang="ca-ES" noProof="0" dirty="0">
                <a:latin typeface="Verdana"/>
                <a:ea typeface="Verdana"/>
                <a:cs typeface="Arial"/>
              </a:rPr>
              <a:t>: insuficiència respiratòria aguda, TEP, ictus, cardiopatia...</a:t>
            </a:r>
            <a:endParaRPr lang="ca-ES" noProof="0" dirty="0">
              <a:cs typeface="Arial"/>
            </a:endParaRPr>
          </a:p>
          <a:p>
            <a:pPr marL="1504315" lvl="1" indent="-457200">
              <a:lnSpc>
                <a:spcPct val="150000"/>
              </a:lnSpc>
              <a:buFont typeface="Wingdings"/>
              <a:buChar char="Ø"/>
            </a:pPr>
            <a:endParaRPr lang="ca-ES" sz="1600" noProof="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ca-ES" noProof="0" dirty="0">
                <a:latin typeface="Verdana"/>
                <a:ea typeface="Verdana"/>
                <a:cs typeface="Arial"/>
              </a:rPr>
              <a:t>La prioritat diagnòstica se basarà en el </a:t>
            </a:r>
            <a:r>
              <a:rPr lang="ca-ES" b="1" noProof="0" dirty="0">
                <a:latin typeface="Verdana"/>
                <a:ea typeface="Verdana"/>
                <a:cs typeface="Arial"/>
              </a:rPr>
              <a:t>ECG post ACR</a:t>
            </a:r>
            <a:r>
              <a:rPr lang="ca-ES" noProof="0" dirty="0">
                <a:latin typeface="Verdana"/>
                <a:ea typeface="Verdana"/>
                <a:cs typeface="Arial"/>
              </a:rPr>
              <a:t> (5-8 minuts post RCE):</a:t>
            </a:r>
            <a:endParaRPr lang="ca-ES" noProof="0" dirty="0"/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Elevació ST/inestabilitat elèctrica</a:t>
            </a:r>
            <a:r>
              <a:rPr lang="ca-ES" noProof="0" dirty="0">
                <a:latin typeface="Verdana"/>
                <a:ea typeface="Verdana"/>
                <a:cs typeface="Arial"/>
              </a:rPr>
              <a:t>: </a:t>
            </a:r>
            <a:r>
              <a:rPr lang="ca-ES" u="sng" noProof="0" dirty="0">
                <a:latin typeface="Verdana"/>
                <a:ea typeface="Verdana"/>
                <a:cs typeface="Arial"/>
              </a:rPr>
              <a:t>cateterisme cardíac</a:t>
            </a:r>
            <a:r>
              <a:rPr lang="ca-ES" noProof="0" dirty="0">
                <a:latin typeface="Verdana"/>
                <a:ea typeface="Verdana"/>
                <a:cs typeface="Arial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Absència de canvis ECG i sospita baixa d’IAM</a:t>
            </a:r>
            <a:r>
              <a:rPr lang="ca-ES" noProof="0" dirty="0">
                <a:latin typeface="Verdana"/>
                <a:ea typeface="Verdana"/>
                <a:cs typeface="Arial"/>
              </a:rPr>
              <a:t>: </a:t>
            </a:r>
            <a:r>
              <a:rPr lang="ca-ES" u="sng" noProof="0" dirty="0" err="1">
                <a:latin typeface="Verdana"/>
                <a:ea typeface="Verdana"/>
                <a:cs typeface="Arial"/>
              </a:rPr>
              <a:t>angio</a:t>
            </a:r>
            <a:r>
              <a:rPr lang="ca-ES" u="sng" noProof="0" dirty="0">
                <a:latin typeface="Verdana"/>
                <a:ea typeface="Verdana"/>
                <a:cs typeface="Arial"/>
              </a:rPr>
              <a:t> TC </a:t>
            </a:r>
            <a:r>
              <a:rPr lang="ca-ES" u="sng" noProof="0" dirty="0" err="1">
                <a:latin typeface="Verdana"/>
                <a:ea typeface="Verdana"/>
                <a:cs typeface="Arial"/>
              </a:rPr>
              <a:t>craneo</a:t>
            </a:r>
            <a:r>
              <a:rPr lang="ca-ES" u="sng" noProof="0" dirty="0">
                <a:latin typeface="Verdana"/>
                <a:ea typeface="Verdana"/>
                <a:cs typeface="Arial"/>
              </a:rPr>
              <a:t>-toraco-abdomino-</a:t>
            </a:r>
            <a:r>
              <a:rPr lang="ca-ES" u="sng" noProof="0" dirty="0" err="1">
                <a:latin typeface="Verdana"/>
                <a:ea typeface="Verdana"/>
                <a:cs typeface="Arial"/>
              </a:rPr>
              <a:t>pèlvic</a:t>
            </a:r>
            <a:r>
              <a:rPr lang="ca-ES" noProof="0" dirty="0">
                <a:latin typeface="Verdana"/>
                <a:ea typeface="Verdana"/>
                <a:cs typeface="Arial"/>
              </a:rPr>
              <a:t>. </a:t>
            </a:r>
          </a:p>
          <a:p>
            <a:pPr indent="-171450">
              <a:lnSpc>
                <a:spcPct val="100000"/>
              </a:lnSpc>
            </a:pPr>
            <a:endParaRPr lang="ca-ES" sz="1000" noProof="0" dirty="0">
              <a:latin typeface="Verdana"/>
              <a:ea typeface="Verdana"/>
              <a:cs typeface="Arial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621249A-5470-F25E-1763-ED9296B26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21899"/>
              </p:ext>
            </p:extLst>
          </p:nvPr>
        </p:nvGraphicFramePr>
        <p:xfrm>
          <a:off x="554715" y="5434386"/>
          <a:ext cx="10915513" cy="10532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2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7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025"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Aspecte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/>
                        <a:t>Guies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/>
                        <a:t>Guies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95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Estratègia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diagnòstica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Angiografia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coronària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prioritària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sospita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d’isquèmia</a:t>
                      </a:r>
                      <a:r>
                        <a:rPr sz="1400" dirty="0"/>
                        <a:t>. </a:t>
                      </a:r>
                      <a:endParaRPr lang="es-ES" sz="1400" dirty="0"/>
                    </a:p>
                    <a:p>
                      <a:pPr>
                        <a:defRPr sz="1200"/>
                      </a:pPr>
                      <a:r>
                        <a:rPr sz="1400" dirty="0"/>
                        <a:t>TC cerebral/</a:t>
                      </a:r>
                      <a:r>
                        <a:rPr sz="1400" dirty="0" err="1"/>
                        <a:t>toràcica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si</a:t>
                      </a:r>
                      <a:r>
                        <a:rPr sz="1400" dirty="0"/>
                        <a:t> no es </a:t>
                      </a:r>
                      <a:r>
                        <a:rPr sz="1400" dirty="0" err="1"/>
                        <a:t>troben</a:t>
                      </a:r>
                      <a:r>
                        <a:rPr sz="1400" dirty="0"/>
                        <a:t> lesions.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Angiografia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només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prioritària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amb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elevació</a:t>
                      </a:r>
                      <a:r>
                        <a:rPr sz="1400" dirty="0"/>
                        <a:t> de </a:t>
                      </a:r>
                      <a:r>
                        <a:rPr sz="1400" dirty="0" err="1"/>
                        <a:t>l’ST</a:t>
                      </a:r>
                      <a:r>
                        <a:rPr sz="1400" dirty="0"/>
                        <a:t>. </a:t>
                      </a:r>
                      <a:endParaRPr lang="es-ES" sz="1400" dirty="0"/>
                    </a:p>
                    <a:p>
                      <a:pPr>
                        <a:defRPr sz="1200"/>
                      </a:pPr>
                      <a:r>
                        <a:rPr sz="1400" dirty="0"/>
                        <a:t>TC corporal completa </a:t>
                      </a:r>
                      <a:r>
                        <a:rPr sz="1400" dirty="0" err="1"/>
                        <a:t>precoç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si</a:t>
                      </a:r>
                      <a:r>
                        <a:rPr sz="1400" dirty="0"/>
                        <a:t> no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elevació</a:t>
                      </a:r>
                      <a:r>
                        <a:rPr lang="es-ES" sz="1400" dirty="0"/>
                        <a:t> del</a:t>
                      </a:r>
                      <a:r>
                        <a:rPr sz="1400" dirty="0"/>
                        <a:t> 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63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2414-F195-2F9E-4F0F-F566FEC8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6B3A37B-3EF4-3273-77C0-D13000D37A27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38F1016-222B-E7CC-344A-E2048445AA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FB27B97-74CC-9400-5790-5E653515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5AC7BB-8763-4CA9-6750-1F97B4B8F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FF48545-D1E2-BFF8-372F-87FA8A9A281C}"/>
              </a:ext>
            </a:extLst>
          </p:cNvPr>
          <p:cNvSpPr txBox="1"/>
          <p:nvPr/>
        </p:nvSpPr>
        <p:spPr>
          <a:xfrm>
            <a:off x="740723" y="1111145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AB: Via aèria i ventilació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A9A33C3E-C854-FE05-7839-762B690A25A9}"/>
              </a:ext>
            </a:extLst>
          </p:cNvPr>
          <p:cNvSpPr txBox="1">
            <a:spLocks/>
          </p:cNvSpPr>
          <p:nvPr/>
        </p:nvSpPr>
        <p:spPr>
          <a:xfrm>
            <a:off x="969819" y="2021119"/>
            <a:ext cx="10964020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noProof="0" dirty="0">
                <a:latin typeface="Verdana"/>
                <a:ea typeface="Verdana"/>
                <a:cs typeface="Arial"/>
              </a:rPr>
              <a:t>Si persistència de baix nivell de consciència:</a:t>
            </a:r>
            <a:r>
              <a:rPr lang="ca-ES" b="1" noProof="0" dirty="0">
                <a:latin typeface="Verdana"/>
                <a:ea typeface="Verdana"/>
                <a:cs typeface="Arial"/>
              </a:rPr>
              <a:t> IOT. </a:t>
            </a:r>
            <a:r>
              <a:rPr lang="ca-ES" noProof="0" dirty="0">
                <a:latin typeface="Verdana"/>
                <a:ea typeface="Verdana"/>
                <a:cs typeface="Arial"/>
              </a:rPr>
              <a:t>Confirmació amb </a:t>
            </a:r>
            <a:r>
              <a:rPr lang="ca-ES" b="1" noProof="0" dirty="0" err="1">
                <a:latin typeface="Verdana"/>
                <a:ea typeface="Verdana"/>
                <a:cs typeface="Arial"/>
              </a:rPr>
              <a:t>capnografía</a:t>
            </a:r>
            <a:r>
              <a:rPr lang="ca-ES" noProof="0" dirty="0">
                <a:latin typeface="Verdana"/>
                <a:ea typeface="Verdana"/>
                <a:cs typeface="Arial"/>
              </a:rPr>
              <a:t>.</a:t>
            </a:r>
            <a:endParaRPr lang="ca-ES" noProof="0" dirty="0"/>
          </a:p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 err="1">
                <a:latin typeface="Verdana"/>
                <a:ea typeface="Verdana"/>
                <a:cs typeface="Arial"/>
              </a:rPr>
              <a:t>Normooxigenació</a:t>
            </a:r>
            <a:r>
              <a:rPr lang="ca-ES" noProof="0" dirty="0">
                <a:latin typeface="Verdana"/>
                <a:ea typeface="Verdana"/>
                <a:cs typeface="Arial"/>
              </a:rPr>
              <a:t>: ajustar FiO</a:t>
            </a:r>
            <a:r>
              <a:rPr lang="ca-ES" baseline="-25000" noProof="0" dirty="0">
                <a:latin typeface="Verdana"/>
                <a:ea typeface="Verdana"/>
                <a:cs typeface="Arial"/>
              </a:rPr>
              <a:t>2</a:t>
            </a:r>
            <a:r>
              <a:rPr lang="ca-ES" noProof="0" dirty="0">
                <a:latin typeface="Verdana"/>
                <a:ea typeface="Verdana"/>
                <a:cs typeface="Arial"/>
              </a:rPr>
              <a:t> per a SatO</a:t>
            </a:r>
            <a:r>
              <a:rPr lang="ca-ES" baseline="-25000" noProof="0" dirty="0">
                <a:latin typeface="Verdana"/>
                <a:ea typeface="Verdana"/>
                <a:cs typeface="Arial"/>
              </a:rPr>
              <a:t>2</a:t>
            </a:r>
            <a:r>
              <a:rPr lang="ca-ES" noProof="0" dirty="0">
                <a:latin typeface="Verdana"/>
                <a:ea typeface="Verdana"/>
                <a:cs typeface="Arial"/>
              </a:rPr>
              <a:t> 94 – 98%. </a:t>
            </a:r>
          </a:p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 err="1">
                <a:latin typeface="Verdana"/>
                <a:ea typeface="Verdana"/>
                <a:cs typeface="Arial"/>
              </a:rPr>
              <a:t>Normocapnia</a:t>
            </a:r>
            <a:r>
              <a:rPr lang="ca-ES" b="1" noProof="0" dirty="0">
                <a:latin typeface="Verdana"/>
                <a:ea typeface="Verdana"/>
                <a:cs typeface="Arial"/>
              </a:rPr>
              <a:t> </a:t>
            </a:r>
            <a:r>
              <a:rPr lang="ca-ES" noProof="0" dirty="0">
                <a:latin typeface="Verdana"/>
                <a:ea typeface="Verdana"/>
                <a:cs typeface="Arial"/>
              </a:rPr>
              <a:t>(pCO</a:t>
            </a:r>
            <a:r>
              <a:rPr lang="ca-ES" baseline="-25000" noProof="0" dirty="0">
                <a:latin typeface="Verdana"/>
                <a:ea typeface="Verdana"/>
                <a:cs typeface="Arial"/>
              </a:rPr>
              <a:t>2</a:t>
            </a:r>
            <a:r>
              <a:rPr lang="ca-ES" noProof="0" dirty="0">
                <a:latin typeface="Verdana"/>
                <a:ea typeface="Verdana"/>
                <a:cs typeface="Arial"/>
              </a:rPr>
              <a:t> 35 – 45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mmHg</a:t>
            </a:r>
            <a:r>
              <a:rPr lang="ca-ES" noProof="0" dirty="0">
                <a:latin typeface="Verdana"/>
                <a:ea typeface="Verdana"/>
                <a:cs typeface="Arial"/>
              </a:rPr>
              <a:t>). </a:t>
            </a:r>
          </a:p>
          <a:p>
            <a:pPr marL="285750" indent="-285750">
              <a:lnSpc>
                <a:spcPct val="20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Ventilació protectora</a:t>
            </a:r>
            <a:r>
              <a:rPr lang="ca-ES" noProof="0" dirty="0">
                <a:latin typeface="Verdana"/>
                <a:ea typeface="Verdana"/>
                <a:cs typeface="Arial"/>
              </a:rPr>
              <a:t> 6 – 8 ml/kg pes ideal. 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endParaRPr lang="ca-ES" b="1" noProof="0" dirty="0">
              <a:latin typeface="Verdana"/>
              <a:ea typeface="Verdana"/>
              <a:cs typeface="Arial"/>
            </a:endParaRPr>
          </a:p>
          <a:p>
            <a:pPr indent="-171450">
              <a:lnSpc>
                <a:spcPct val="100000"/>
              </a:lnSpc>
            </a:pPr>
            <a:endParaRPr lang="ca-ES" sz="1000" noProof="0" dirty="0">
              <a:latin typeface="Verdana"/>
              <a:ea typeface="Verdana"/>
              <a:cs typeface="Arial"/>
            </a:endParaRPr>
          </a:p>
        </p:txBody>
      </p:sp>
      <p:pic>
        <p:nvPicPr>
          <p:cNvPr id="5" name="Imatge 4" descr="Imatge que conté rellotge, text, persona, ungla&#10;&#10;Pot ser que el contingut generat per IA no sigui correcte.">
            <a:extLst>
              <a:ext uri="{FF2B5EF4-FFF2-40B4-BE49-F238E27FC236}">
                <a16:creationId xmlns:a16="http://schemas.microsoft.com/office/drawing/2014/main" id="{0C77C89D-D328-999E-0C44-29C6230B9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242" y="4662563"/>
            <a:ext cx="2985103" cy="2195437"/>
          </a:xfrm>
          <a:prstGeom prst="rect">
            <a:avLst/>
          </a:prstGeom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02BD3DE-E2B4-8E14-81C2-18BA58C13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59434"/>
              </p:ext>
            </p:extLst>
          </p:nvPr>
        </p:nvGraphicFramePr>
        <p:xfrm>
          <a:off x="672331" y="4769443"/>
          <a:ext cx="8565021" cy="15551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65"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Aspecte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Guies</a:t>
                      </a:r>
                      <a:r>
                        <a:rPr sz="1400" dirty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/>
                        <a:t>Guies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95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Oxigenació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O₂ al 100 % post-ROSC. </a:t>
                      </a:r>
                      <a:r>
                        <a:rPr sz="1400" dirty="0" err="1"/>
                        <a:t>Títol</a:t>
                      </a:r>
                      <a:r>
                        <a:rPr sz="1400" dirty="0"/>
                        <a:t> a SpO₂ 94–98 %.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Mateix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objectiu</a:t>
                      </a:r>
                      <a:r>
                        <a:rPr sz="1400" dirty="0"/>
                        <a:t>. </a:t>
                      </a:r>
                      <a:r>
                        <a:rPr sz="1400" dirty="0" err="1"/>
                        <a:t>Avís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sobre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limitacions</a:t>
                      </a:r>
                      <a:r>
                        <a:rPr sz="1400" dirty="0"/>
                        <a:t> de </a:t>
                      </a:r>
                      <a:r>
                        <a:rPr sz="1400" dirty="0" err="1"/>
                        <a:t>l’oximetria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en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pell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fosca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095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Ventilació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Normocàpnia</a:t>
                      </a:r>
                      <a:r>
                        <a:rPr sz="1400" dirty="0"/>
                        <a:t> (</a:t>
                      </a:r>
                      <a:r>
                        <a:rPr sz="1400" dirty="0" err="1"/>
                        <a:t>PaCO</a:t>
                      </a:r>
                      <a:r>
                        <a:rPr sz="1400" dirty="0"/>
                        <a:t>₂ 35–45 mmHg).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Es </a:t>
                      </a:r>
                      <a:r>
                        <a:rPr sz="1400" dirty="0" err="1"/>
                        <a:t>manté</a:t>
                      </a:r>
                      <a:r>
                        <a:rPr sz="1400" dirty="0"/>
                        <a:t>. </a:t>
                      </a:r>
                      <a:r>
                        <a:rPr sz="1400" dirty="0" err="1"/>
                        <a:t>Precaució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en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hipotèrmia</a:t>
                      </a:r>
                      <a:r>
                        <a:rPr sz="1400" dirty="0"/>
                        <a:t> (</a:t>
                      </a:r>
                      <a:r>
                        <a:rPr sz="1400" dirty="0" err="1"/>
                        <a:t>risc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d’hipocàpnia</a:t>
                      </a:r>
                      <a:r>
                        <a:rPr sz="1400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2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6C49-0E87-D3DC-2FA7-EBA17DEA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AB87441-1540-5710-55EE-C46648BB6C8E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8A9A855-626A-E960-1218-BBBFE17E39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D8EEC3A-F38B-B0E5-A0F4-2F93F1BFB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4EBA2E-071F-525A-D138-15B473C9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C5F8C4-D349-069F-D89F-24D541B2BA60}"/>
              </a:ext>
            </a:extLst>
          </p:cNvPr>
          <p:cNvSpPr txBox="1"/>
          <p:nvPr/>
        </p:nvSpPr>
        <p:spPr>
          <a:xfrm>
            <a:off x="740723" y="1111145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C: circulació</a:t>
            </a: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03CE65C5-E7C5-6C21-7210-A7BC96D79C6E}"/>
              </a:ext>
            </a:extLst>
          </p:cNvPr>
          <p:cNvSpPr txBox="1">
            <a:spLocks/>
          </p:cNvSpPr>
          <p:nvPr/>
        </p:nvSpPr>
        <p:spPr>
          <a:xfrm>
            <a:off x="862772" y="1848512"/>
            <a:ext cx="10272000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a-ES" b="1" noProof="0" dirty="0">
                <a:latin typeface="Verdana"/>
                <a:ea typeface="Verdana"/>
                <a:cs typeface="Arial"/>
              </a:rPr>
              <a:t>Criteris de reperfusió coronària urgent: </a:t>
            </a:r>
            <a:endParaRPr lang="ca-ES" noProof="0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sz="1600" noProof="0" dirty="0">
                <a:latin typeface="Verdana"/>
                <a:ea typeface="Verdana"/>
                <a:cs typeface="Arial"/>
              </a:rPr>
              <a:t>Elevació del segment ST.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sz="1600" noProof="0" dirty="0">
                <a:latin typeface="Verdana"/>
                <a:ea typeface="Verdana"/>
                <a:cs typeface="Arial"/>
              </a:rPr>
              <a:t>Bloqueig de branca esquerra de nova aparició (</a:t>
            </a:r>
            <a:r>
              <a:rPr lang="ca-ES" sz="1600" noProof="0" dirty="0" err="1">
                <a:latin typeface="Verdana"/>
                <a:ea typeface="Verdana"/>
                <a:cs typeface="Arial"/>
              </a:rPr>
              <a:t>Criterios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 de </a:t>
            </a:r>
            <a:r>
              <a:rPr lang="ca-ES" sz="1600" noProof="0" dirty="0" err="1">
                <a:latin typeface="Verdana"/>
                <a:ea typeface="Verdana"/>
                <a:cs typeface="Arial"/>
              </a:rPr>
              <a:t>Sgarbossa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sz="1600" noProof="0" dirty="0">
                <a:latin typeface="Verdana"/>
                <a:ea typeface="Verdana"/>
                <a:cs typeface="Arial"/>
              </a:rPr>
              <a:t>Descens difús ST + ascens </a:t>
            </a:r>
            <a:r>
              <a:rPr lang="ca-ES" sz="1600" noProof="0" dirty="0" err="1">
                <a:latin typeface="Verdana"/>
                <a:ea typeface="Verdana"/>
                <a:cs typeface="Arial"/>
              </a:rPr>
              <a:t>aVR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/V1.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sz="1600" noProof="0" dirty="0" err="1">
                <a:latin typeface="Verdana"/>
                <a:ea typeface="Verdana"/>
                <a:cs typeface="Arial"/>
              </a:rPr>
              <a:t>Inestabilitart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 elèctrica/tempesta arrítmica.</a:t>
            </a:r>
          </a:p>
          <a:p>
            <a:pPr indent="-171450">
              <a:lnSpc>
                <a:spcPct val="150000"/>
              </a:lnSpc>
            </a:pPr>
            <a:endParaRPr lang="ca-ES" sz="1000" noProof="0" dirty="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ca-ES" b="1" noProof="0" dirty="0">
                <a:latin typeface="Verdana"/>
                <a:ea typeface="Verdana"/>
                <a:cs typeface="Arial"/>
              </a:rPr>
              <a:t>ECG sense elevació del ST: No hi ha benefici en el cateterisme coronari precoç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Malgrat que un </a:t>
            </a:r>
            <a:r>
              <a:rPr lang="es-ES" dirty="0" err="1"/>
              <a:t>percentatge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significatiu</a:t>
            </a:r>
            <a:r>
              <a:rPr lang="es-ES" dirty="0"/>
              <a:t> de </a:t>
            </a:r>
            <a:r>
              <a:rPr lang="es-ES" dirty="0" err="1"/>
              <a:t>l’ACR</a:t>
            </a:r>
            <a:r>
              <a:rPr lang="es-ES" dirty="0"/>
              <a:t> </a:t>
            </a:r>
            <a:r>
              <a:rPr lang="es-ES" dirty="0" err="1"/>
              <a:t>extrahospitalària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d’origen</a:t>
            </a:r>
            <a:r>
              <a:rPr lang="es-ES" dirty="0"/>
              <a:t> </a:t>
            </a:r>
            <a:r>
              <a:rPr lang="es-ES" dirty="0" err="1"/>
              <a:t>cardíac</a:t>
            </a:r>
            <a:r>
              <a:rPr lang="es-ES" dirty="0"/>
              <a:t>, diversos </a:t>
            </a:r>
            <a:r>
              <a:rPr lang="es-ES" dirty="0" err="1"/>
              <a:t>assaigs</a:t>
            </a:r>
            <a:r>
              <a:rPr lang="es-ES" dirty="0"/>
              <a:t> </a:t>
            </a:r>
            <a:r>
              <a:rPr lang="es-ES" dirty="0" err="1"/>
              <a:t>clínics</a:t>
            </a:r>
            <a:r>
              <a:rPr lang="es-ES" dirty="0"/>
              <a:t> (COACT, TOMAHAWK) i </a:t>
            </a:r>
            <a:r>
              <a:rPr lang="es-ES" dirty="0" err="1"/>
              <a:t>metanàlisis</a:t>
            </a:r>
            <a:r>
              <a:rPr lang="es-ES" dirty="0"/>
              <a:t> </a:t>
            </a:r>
            <a:r>
              <a:rPr lang="es-ES" dirty="0" err="1"/>
              <a:t>posteriors</a:t>
            </a:r>
            <a:r>
              <a:rPr lang="es-ES" dirty="0"/>
              <a:t> han </a:t>
            </a:r>
            <a:r>
              <a:rPr lang="es-ES" dirty="0" err="1"/>
              <a:t>demostrat</a:t>
            </a:r>
            <a:r>
              <a:rPr lang="es-ES" dirty="0"/>
              <a:t> que, </a:t>
            </a:r>
            <a:r>
              <a:rPr lang="es-ES" dirty="0" err="1"/>
              <a:t>fins</a:t>
            </a:r>
            <a:r>
              <a:rPr lang="es-ES" dirty="0"/>
              <a:t> i </a:t>
            </a:r>
            <a:r>
              <a:rPr lang="es-ES" dirty="0" err="1"/>
              <a:t>tot</a:t>
            </a:r>
            <a:r>
              <a:rPr lang="es-ES" dirty="0"/>
              <a:t> en casos de PCR </a:t>
            </a:r>
            <a:r>
              <a:rPr lang="es-ES" dirty="0" err="1"/>
              <a:t>amb</a:t>
            </a:r>
            <a:r>
              <a:rPr lang="es-ES" dirty="0"/>
              <a:t> ritme </a:t>
            </a:r>
            <a:r>
              <a:rPr lang="es-ES" dirty="0" err="1"/>
              <a:t>desfibril·lable</a:t>
            </a:r>
            <a:r>
              <a:rPr lang="es-ES" dirty="0"/>
              <a:t>, en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pacients</a:t>
            </a:r>
            <a:r>
              <a:rPr lang="es-ES" dirty="0"/>
              <a:t> </a:t>
            </a:r>
            <a:r>
              <a:rPr lang="es-ES" dirty="0" err="1"/>
              <a:t>sense</a:t>
            </a:r>
            <a:r>
              <a:rPr lang="es-ES" dirty="0"/>
              <a:t> </a:t>
            </a:r>
            <a:r>
              <a:rPr lang="es-ES" dirty="0" err="1"/>
              <a:t>elevació</a:t>
            </a:r>
            <a:r>
              <a:rPr lang="es-ES" dirty="0"/>
              <a:t> del </a:t>
            </a:r>
            <a:r>
              <a:rPr lang="es-ES" dirty="0" err="1"/>
              <a:t>segment</a:t>
            </a:r>
            <a:r>
              <a:rPr lang="es-ES" dirty="0"/>
              <a:t> ST un </a:t>
            </a:r>
            <a:r>
              <a:rPr lang="es-ES" dirty="0" err="1"/>
              <a:t>cop</a:t>
            </a:r>
            <a:r>
              <a:rPr lang="es-ES" dirty="0"/>
              <a:t> </a:t>
            </a:r>
            <a:r>
              <a:rPr lang="es-ES" dirty="0" err="1"/>
              <a:t>s’ha</a:t>
            </a:r>
            <a:r>
              <a:rPr lang="es-ES" dirty="0"/>
              <a:t> </a:t>
            </a:r>
            <a:r>
              <a:rPr lang="es-ES" dirty="0" err="1"/>
              <a:t>assolit</a:t>
            </a:r>
            <a:r>
              <a:rPr lang="es-ES" dirty="0"/>
              <a:t> RCE no </a:t>
            </a:r>
            <a:r>
              <a:rPr lang="es-ES" dirty="0" err="1"/>
              <a:t>s’observa</a:t>
            </a:r>
            <a:r>
              <a:rPr lang="es-ES" dirty="0"/>
              <a:t> </a:t>
            </a:r>
            <a:r>
              <a:rPr lang="es-ES" dirty="0" err="1"/>
              <a:t>benefici</a:t>
            </a:r>
            <a:r>
              <a:rPr lang="es-ES" dirty="0"/>
              <a:t> del </a:t>
            </a:r>
            <a:r>
              <a:rPr lang="es-ES" dirty="0" err="1"/>
              <a:t>cateterisme</a:t>
            </a:r>
            <a:r>
              <a:rPr lang="es-ES" dirty="0"/>
              <a:t> </a:t>
            </a:r>
            <a:r>
              <a:rPr lang="es-ES" dirty="0" err="1"/>
              <a:t>coronari</a:t>
            </a:r>
            <a:r>
              <a:rPr lang="es-ES" dirty="0"/>
              <a:t> </a:t>
            </a:r>
            <a:r>
              <a:rPr lang="es-ES" dirty="0" err="1"/>
              <a:t>precoç</a:t>
            </a:r>
            <a:r>
              <a:rPr lang="es-ES" dirty="0"/>
              <a:t>.</a:t>
            </a:r>
          </a:p>
          <a:p>
            <a:pPr>
              <a:lnSpc>
                <a:spcPct val="150000"/>
              </a:lnSpc>
            </a:pPr>
            <a:endParaRPr lang="ca-ES" b="1" noProof="0" dirty="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1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35BB0-D220-D8AC-F5C2-8D061497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FE34BCE-D586-FC0C-EEC7-012A70BED99F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C8C252F-5B88-CF68-DF4C-5FA5DE4951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A3D5288-538D-BE98-3B13-E69F531E3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B470E7-F730-0837-9D3C-4326118AF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06D2F3-C0AE-C154-A903-C5F70CB86088}"/>
              </a:ext>
            </a:extLst>
          </p:cNvPr>
          <p:cNvSpPr txBox="1"/>
          <p:nvPr/>
        </p:nvSpPr>
        <p:spPr>
          <a:xfrm>
            <a:off x="740723" y="1111145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C: circulació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C933362-DE81-A2A7-6750-0E07D199E7D7}"/>
              </a:ext>
            </a:extLst>
          </p:cNvPr>
          <p:cNvSpPr txBox="1">
            <a:spLocks/>
          </p:cNvSpPr>
          <p:nvPr/>
        </p:nvSpPr>
        <p:spPr>
          <a:xfrm>
            <a:off x="851143" y="2021119"/>
            <a:ext cx="11080653" cy="483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TAM objectiu:</a:t>
            </a:r>
            <a:r>
              <a:rPr lang="ca-ES" noProof="0" dirty="0">
                <a:latin typeface="Verdana"/>
                <a:ea typeface="Verdana"/>
                <a:cs typeface="Arial"/>
              </a:rPr>
              <a:t> &gt;60 – 65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mmHg</a:t>
            </a:r>
            <a:r>
              <a:rPr lang="ca-ES" noProof="0" dirty="0">
                <a:latin typeface="Verdana"/>
                <a:ea typeface="Verdana"/>
                <a:cs typeface="Arial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Ecocardiografia </a:t>
            </a:r>
            <a:r>
              <a:rPr lang="ca-ES" noProof="0" dirty="0">
                <a:latin typeface="Verdana"/>
                <a:ea typeface="Verdana"/>
                <a:cs typeface="Arial"/>
              </a:rPr>
              <a:t>per al diagnòstic etiològic, complicacions 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(disfunció ventricular, </a:t>
            </a:r>
            <a:r>
              <a:rPr lang="ca-ES" sz="1600" noProof="0" dirty="0" err="1">
                <a:latin typeface="Verdana"/>
                <a:ea typeface="Verdana"/>
                <a:cs typeface="Arial"/>
              </a:rPr>
              <a:t>segmentarismes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, </a:t>
            </a:r>
            <a:r>
              <a:rPr lang="ca-ES" sz="1600" noProof="0" dirty="0" err="1">
                <a:latin typeface="Verdana"/>
                <a:ea typeface="Verdana"/>
                <a:cs typeface="Arial"/>
              </a:rPr>
              <a:t>valvulopatíes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, complicacions mecàniques)</a:t>
            </a:r>
            <a:r>
              <a:rPr lang="ca-ES" noProof="0" dirty="0">
                <a:latin typeface="Verdana"/>
                <a:ea typeface="Verdana"/>
                <a:cs typeface="Arial"/>
              </a:rPr>
              <a:t> i guiar la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ressuscitació</a:t>
            </a:r>
            <a:r>
              <a:rPr lang="ca-ES" noProof="0" dirty="0">
                <a:latin typeface="Verdana"/>
                <a:ea typeface="Verdana"/>
                <a:cs typeface="Arial"/>
              </a:rPr>
              <a:t>.</a:t>
            </a:r>
            <a:endParaRPr lang="ca-ES" noProof="0" dirty="0"/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b="1" noProof="0" dirty="0">
                <a:latin typeface="Verdana"/>
                <a:ea typeface="Verdana"/>
                <a:cs typeface="Arial"/>
              </a:rPr>
              <a:t>CVC </a:t>
            </a:r>
            <a:r>
              <a:rPr lang="ca-ES" noProof="0" dirty="0">
                <a:latin typeface="Verdana"/>
                <a:ea typeface="Verdana"/>
                <a:cs typeface="Arial"/>
              </a:rPr>
              <a:t>i monitorització de </a:t>
            </a:r>
            <a:r>
              <a:rPr lang="ca-ES" b="1" noProof="0" dirty="0">
                <a:latin typeface="Verdana"/>
                <a:ea typeface="Verdana"/>
                <a:cs typeface="Arial"/>
              </a:rPr>
              <a:t>pressió arterial continua</a:t>
            </a:r>
            <a:r>
              <a:rPr lang="ca-ES" noProof="0" dirty="0">
                <a:latin typeface="Verdana"/>
                <a:ea typeface="Verdana"/>
                <a:cs typeface="Arial"/>
              </a:rPr>
              <a:t>. Valorar monitorització continua del CC en pacients que requereixin doble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vasopresor</a:t>
            </a:r>
            <a:r>
              <a:rPr lang="ca-ES" noProof="0" dirty="0">
                <a:latin typeface="Verdana"/>
                <a:ea typeface="Verdana"/>
                <a:cs typeface="Arial"/>
              </a:rPr>
              <a:t> /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vasopresor</a:t>
            </a:r>
            <a:r>
              <a:rPr lang="ca-ES" noProof="0" dirty="0">
                <a:latin typeface="Verdana"/>
                <a:ea typeface="Verdana"/>
                <a:cs typeface="Arial"/>
              </a:rPr>
              <a:t> +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inotroo</a:t>
            </a:r>
            <a:r>
              <a:rPr lang="ca-ES" noProof="0" dirty="0">
                <a:latin typeface="Verdana"/>
                <a:ea typeface="Verdana"/>
                <a:cs typeface="Arial"/>
              </a:rPr>
              <a:t>.</a:t>
            </a:r>
            <a:endParaRPr lang="ca-ES" noProof="0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noProof="0" dirty="0">
                <a:latin typeface="Verdana"/>
                <a:ea typeface="Verdana"/>
                <a:cs typeface="Arial"/>
              </a:rPr>
              <a:t>Monitorització </a:t>
            </a:r>
            <a:r>
              <a:rPr lang="ca-ES" b="1" noProof="0" dirty="0">
                <a:latin typeface="Verdana"/>
                <a:ea typeface="Verdana"/>
                <a:cs typeface="Arial"/>
              </a:rPr>
              <a:t>gasomètrica</a:t>
            </a:r>
            <a:r>
              <a:rPr lang="ca-ES" noProof="0" dirty="0">
                <a:latin typeface="Verdana"/>
                <a:ea typeface="Verdana"/>
                <a:cs typeface="Arial"/>
              </a:rPr>
              <a:t>: lactat, SVcO2, GAPCO2...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noProof="0" dirty="0">
                <a:latin typeface="Verdana"/>
                <a:ea typeface="Verdana"/>
                <a:cs typeface="Arial"/>
              </a:rPr>
              <a:t>No es recomana l’ús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generalizat</a:t>
            </a:r>
            <a:r>
              <a:rPr lang="ca-ES" noProof="0" dirty="0">
                <a:latin typeface="Verdana"/>
                <a:ea typeface="Verdana"/>
                <a:cs typeface="Arial"/>
              </a:rPr>
              <a:t> de corticoesteroides. 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noProof="0" dirty="0">
                <a:latin typeface="Verdana"/>
                <a:ea typeface="Verdana"/>
                <a:cs typeface="Arial"/>
              </a:rPr>
              <a:t>Risc elevat d’</a:t>
            </a:r>
            <a:r>
              <a:rPr lang="ca-ES" b="1" noProof="0" dirty="0">
                <a:latin typeface="Verdana"/>
                <a:ea typeface="Verdana"/>
                <a:cs typeface="Arial"/>
              </a:rPr>
              <a:t>arrítmies: </a:t>
            </a:r>
            <a:r>
              <a:rPr lang="ca-ES" noProof="0" dirty="0">
                <a:latin typeface="Verdana"/>
                <a:ea typeface="Verdana"/>
                <a:cs typeface="Arial"/>
              </a:rPr>
              <a:t>fibril·lació auricular la mes freqüent. Control de ions 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(K</a:t>
            </a:r>
            <a:r>
              <a:rPr lang="ca-ES" sz="1600" baseline="30000" noProof="0" dirty="0">
                <a:latin typeface="Verdana"/>
                <a:ea typeface="Verdana"/>
                <a:cs typeface="Arial"/>
              </a:rPr>
              <a:t>+</a:t>
            </a:r>
            <a:r>
              <a:rPr lang="ca-ES" sz="1600" noProof="0" dirty="0">
                <a:latin typeface="Verdana"/>
                <a:ea typeface="Verdana"/>
                <a:cs typeface="Arial"/>
              </a:rPr>
              <a:t>), causa ACR i guies arrítmies.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r>
              <a:rPr lang="ca-ES" noProof="0" dirty="0">
                <a:latin typeface="Verdana"/>
                <a:ea typeface="Verdana"/>
                <a:cs typeface="Arial"/>
              </a:rPr>
              <a:t>Valorar la necessitat de </a:t>
            </a:r>
            <a:r>
              <a:rPr lang="ca-ES" b="1" noProof="0" dirty="0" err="1">
                <a:latin typeface="Verdana"/>
                <a:ea typeface="Verdana"/>
                <a:cs typeface="Arial"/>
              </a:rPr>
              <a:t>suporte</a:t>
            </a:r>
            <a:r>
              <a:rPr lang="ca-ES" b="1" noProof="0" dirty="0">
                <a:latin typeface="Verdana"/>
                <a:ea typeface="Verdana"/>
                <a:cs typeface="Arial"/>
              </a:rPr>
              <a:t> circulatori mecànic</a:t>
            </a:r>
            <a:r>
              <a:rPr lang="ca-ES" noProof="0" dirty="0">
                <a:latin typeface="Verdana"/>
                <a:ea typeface="Verdana"/>
                <a:cs typeface="Arial"/>
              </a:rPr>
              <a:t>: </a:t>
            </a:r>
            <a:r>
              <a:rPr lang="ca-ES" noProof="0" dirty="0" err="1">
                <a:latin typeface="Verdana"/>
                <a:ea typeface="Verdana"/>
                <a:cs typeface="Arial"/>
              </a:rPr>
              <a:t>BCIAo</a:t>
            </a:r>
            <a:r>
              <a:rPr lang="ca-ES" noProof="0" dirty="0">
                <a:latin typeface="Verdana"/>
                <a:ea typeface="Verdana"/>
                <a:cs typeface="Arial"/>
              </a:rPr>
              <a:t>, ECMO...</a:t>
            </a: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v"/>
            </a:pPr>
            <a:endParaRPr lang="ca-ES" noProof="0" dirty="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endParaRPr lang="ca-ES" b="1" noProof="0" dirty="0">
              <a:latin typeface="Verdana"/>
              <a:ea typeface="Verdana"/>
              <a:cs typeface="Arial"/>
            </a:endParaRPr>
          </a:p>
          <a:p>
            <a:pPr indent="-171450">
              <a:lnSpc>
                <a:spcPct val="100000"/>
              </a:lnSpc>
            </a:pPr>
            <a:endParaRPr lang="ca-ES" sz="1000" noProof="0" dirty="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33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BE974-4BE4-D951-092A-782C0F864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2D559E-37E8-C353-94D8-0F07B5750066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928889-5841-A8E7-0CBB-F50F423224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EB8650E-57BB-9BFE-2D08-ACBAEEB9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14D972-4B01-C41E-8EA9-CF21FC188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651765-83D5-0A6F-B2E9-C31C745D8281}"/>
              </a:ext>
            </a:extLst>
          </p:cNvPr>
          <p:cNvSpPr txBox="1"/>
          <p:nvPr/>
        </p:nvSpPr>
        <p:spPr>
          <a:xfrm>
            <a:off x="740723" y="1111145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C: circulació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DF715E-1FF5-2597-5462-2B16C4C72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58988"/>
              </p:ext>
            </p:extLst>
          </p:nvPr>
        </p:nvGraphicFramePr>
        <p:xfrm>
          <a:off x="324014" y="1868556"/>
          <a:ext cx="11105985" cy="4150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714"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 dirty="0" err="1"/>
                        <a:t>Aspecte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/>
                        <a:t>Guies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 b="1"/>
                      </a:pPr>
                      <a:r>
                        <a:rPr sz="1400"/>
                        <a:t>Guies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622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Reperfusió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Angiografia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immediata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en</a:t>
                      </a:r>
                      <a:r>
                        <a:rPr sz="1400" dirty="0"/>
                        <a:t> OHCA sense ST </a:t>
                      </a:r>
                      <a:r>
                        <a:rPr sz="1400" dirty="0" err="1"/>
                        <a:t>si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alta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sospita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Cateterisme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diferit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si</a:t>
                      </a:r>
                      <a:r>
                        <a:rPr sz="1400" dirty="0"/>
                        <a:t> no </a:t>
                      </a:r>
                      <a:r>
                        <a:rPr sz="1400" dirty="0" err="1"/>
                        <a:t>alta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probabilitat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clínica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d’oclusió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622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Hemodinàmica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PAM &gt;65 mmHg </a:t>
                      </a:r>
                      <a:r>
                        <a:rPr sz="1400" dirty="0" err="1"/>
                        <a:t>guiada</a:t>
                      </a:r>
                      <a:r>
                        <a:rPr sz="1400" dirty="0"/>
                        <a:t> per </a:t>
                      </a:r>
                      <a:r>
                        <a:rPr sz="1400" dirty="0" err="1"/>
                        <a:t>diüresi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lactat</a:t>
                      </a:r>
                      <a:r>
                        <a:rPr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 err="1"/>
                        <a:t>Objectiu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explícit</a:t>
                      </a:r>
                      <a:r>
                        <a:rPr sz="1400" dirty="0"/>
                        <a:t> PAM &gt;60–65 mmHg.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622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Arrítmies post-ROSC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No desenvolupat.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 dirty="0"/>
                        <a:t>Nou </a:t>
                      </a:r>
                      <a:r>
                        <a:rPr sz="1400" dirty="0" err="1"/>
                        <a:t>apartat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específic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sobre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arrítmies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recurrents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refractàries</a:t>
                      </a:r>
                      <a:r>
                        <a:rPr sz="1400" dirty="0"/>
                        <a:t>.</a:t>
                      </a:r>
                      <a:endParaRPr lang="es-ES" sz="1400" dirty="0"/>
                    </a:p>
                    <a:p>
                      <a:pPr>
                        <a:defRPr sz="1200"/>
                      </a:pPr>
                      <a:r>
                        <a:rPr lang="es-ES" sz="1400" dirty="0"/>
                        <a:t>Tractar causa ACR i </a:t>
                      </a:r>
                      <a:r>
                        <a:rPr lang="es-ES" sz="1400" dirty="0" err="1"/>
                        <a:t>alteracions</a:t>
                      </a:r>
                      <a:r>
                        <a:rPr lang="es-ES" sz="1400" dirty="0"/>
                        <a:t> electrolítiques</a:t>
                      </a:r>
                    </a:p>
                    <a:p>
                      <a:pPr>
                        <a:defRPr sz="1200"/>
                      </a:pPr>
                      <a:r>
                        <a:rPr lang="es-ES" sz="1400" dirty="0"/>
                        <a:t>No </a:t>
                      </a:r>
                      <a:r>
                        <a:rPr lang="es-ES" sz="1400" dirty="0" err="1"/>
                        <a:t>antiarrítmic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profilàctic</a:t>
                      </a:r>
                      <a:r>
                        <a:rPr lang="es-ES" sz="1400" dirty="0"/>
                        <a:t>.</a:t>
                      </a:r>
                    </a:p>
                    <a:p>
                      <a:pPr>
                        <a:defRPr sz="1200"/>
                      </a:pPr>
                      <a:r>
                        <a:rPr lang="es-ES" sz="1400" dirty="0"/>
                        <a:t>Seguir </a:t>
                      </a:r>
                      <a:r>
                        <a:rPr lang="es-ES" sz="1400" dirty="0" err="1"/>
                        <a:t>guies</a:t>
                      </a:r>
                      <a:r>
                        <a:rPr lang="es-ES" sz="1400" dirty="0"/>
                        <a:t> SVA </a:t>
                      </a:r>
                      <a:r>
                        <a:rPr lang="es-ES" sz="1400" dirty="0" err="1"/>
                        <a:t>arrítmies</a:t>
                      </a:r>
                      <a:r>
                        <a:rPr lang="es-ES" sz="1400" dirty="0"/>
                        <a:t>. </a:t>
                      </a:r>
                      <a:endParaRPr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9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46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950</Words>
  <Application>Microsoft Office PowerPoint</Application>
  <PresentationFormat>Panorámica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Cairo</vt:lpstr>
      <vt:lpstr>Calibri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nawra jayusman</dc:creator>
  <cp:lastModifiedBy>Sánchez González, Baltasar</cp:lastModifiedBy>
  <cp:revision>78</cp:revision>
  <dcterms:created xsi:type="dcterms:W3CDTF">2021-10-19T00:45:11Z</dcterms:created>
  <dcterms:modified xsi:type="dcterms:W3CDTF">2026-01-27T09:51:22Z</dcterms:modified>
</cp:coreProperties>
</file>