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64" r:id="rId2"/>
    <p:sldId id="258" r:id="rId3"/>
    <p:sldId id="275" r:id="rId4"/>
    <p:sldId id="314" r:id="rId5"/>
    <p:sldId id="315" r:id="rId6"/>
    <p:sldId id="316" r:id="rId7"/>
    <p:sldId id="318" r:id="rId8"/>
    <p:sldId id="324" r:id="rId9"/>
    <p:sldId id="319" r:id="rId10"/>
    <p:sldId id="363" r:id="rId11"/>
    <p:sldId id="325" r:id="rId12"/>
    <p:sldId id="359" r:id="rId13"/>
    <p:sldId id="326" r:id="rId14"/>
    <p:sldId id="327" r:id="rId15"/>
    <p:sldId id="332" r:id="rId16"/>
    <p:sldId id="333" r:id="rId17"/>
    <p:sldId id="334" r:id="rId18"/>
    <p:sldId id="351" r:id="rId19"/>
    <p:sldId id="360" r:id="rId20"/>
    <p:sldId id="362" r:id="rId21"/>
    <p:sldId id="361" r:id="rId22"/>
    <p:sldId id="335" r:id="rId23"/>
    <p:sldId id="320" r:id="rId24"/>
    <p:sldId id="350" r:id="rId25"/>
    <p:sldId id="336" r:id="rId26"/>
    <p:sldId id="328" r:id="rId27"/>
    <p:sldId id="341" r:id="rId28"/>
    <p:sldId id="337" r:id="rId29"/>
    <p:sldId id="352" r:id="rId30"/>
    <p:sldId id="339" r:id="rId31"/>
    <p:sldId id="340" r:id="rId32"/>
    <p:sldId id="357" r:id="rId33"/>
    <p:sldId id="342" r:id="rId34"/>
    <p:sldId id="329" r:id="rId35"/>
    <p:sldId id="343" r:id="rId36"/>
    <p:sldId id="298" r:id="rId37"/>
    <p:sldId id="356" r:id="rId38"/>
    <p:sldId id="355" r:id="rId39"/>
    <p:sldId id="345" r:id="rId40"/>
    <p:sldId id="354" r:id="rId41"/>
    <p:sldId id="346" r:id="rId42"/>
    <p:sldId id="347" r:id="rId43"/>
    <p:sldId id="348" r:id="rId44"/>
    <p:sldId id="349" r:id="rId45"/>
    <p:sldId id="313" r:id="rId46"/>
    <p:sldId id="25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737DB8D5-2F69-4D4C-96A8-93A35C17A780}">
          <p14:sldIdLst>
            <p14:sldId id="364"/>
            <p14:sldId id="258"/>
            <p14:sldId id="275"/>
            <p14:sldId id="314"/>
            <p14:sldId id="315"/>
            <p14:sldId id="316"/>
            <p14:sldId id="318"/>
            <p14:sldId id="324"/>
            <p14:sldId id="319"/>
            <p14:sldId id="363"/>
            <p14:sldId id="325"/>
            <p14:sldId id="359"/>
            <p14:sldId id="326"/>
            <p14:sldId id="327"/>
            <p14:sldId id="332"/>
            <p14:sldId id="333"/>
            <p14:sldId id="334"/>
            <p14:sldId id="351"/>
            <p14:sldId id="360"/>
            <p14:sldId id="362"/>
            <p14:sldId id="361"/>
            <p14:sldId id="335"/>
            <p14:sldId id="320"/>
            <p14:sldId id="350"/>
            <p14:sldId id="336"/>
            <p14:sldId id="328"/>
            <p14:sldId id="341"/>
            <p14:sldId id="337"/>
            <p14:sldId id="352"/>
            <p14:sldId id="339"/>
            <p14:sldId id="340"/>
            <p14:sldId id="357"/>
            <p14:sldId id="342"/>
            <p14:sldId id="329"/>
            <p14:sldId id="343"/>
            <p14:sldId id="298"/>
            <p14:sldId id="356"/>
            <p14:sldId id="355"/>
            <p14:sldId id="345"/>
            <p14:sldId id="354"/>
            <p14:sldId id="346"/>
            <p14:sldId id="347"/>
            <p14:sldId id="348"/>
            <p14:sldId id="349"/>
            <p14:sldId id="313"/>
            <p14:sldId id="257"/>
          </p14:sldIdLst>
        </p14:section>
        <p14:section name="ïndex" id="{9FCB61FB-62EF-4FF9-A47E-83F692A6C12D}">
          <p14:sldIdLst/>
        </p14:section>
        <p14:section name="Team" id="{A102C7DA-AB2E-4700-8531-B5F4142A4AC5}">
          <p14:sldIdLst/>
        </p14:section>
        <p14:section name="Diferents formats de continguts" id="{096C07AD-5EE5-435F-8187-94B022C7C6DE}">
          <p14:sldIdLst/>
        </p14:section>
        <p14:section name="Mock up" id="{06C1CA90-4CE2-4225-BF2E-DE6560F8218A}">
          <p14:sldIdLst/>
        </p14:section>
        <p14:section name="Contacte" id="{D66AD4D0-6C5A-4187-8B6F-3061B44973D9}">
          <p14:sldIdLst/>
        </p14:section>
        <p14:section name="Final" id="{98C496DE-10F1-4DC3-B879-8F7AA3CEC6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9D7"/>
    <a:srgbClr val="59B6E2"/>
    <a:srgbClr val="3DB2FF"/>
    <a:srgbClr val="FFB830"/>
    <a:srgbClr val="E60000"/>
    <a:srgbClr val="86BB45"/>
    <a:srgbClr val="4472C4"/>
    <a:srgbClr val="90CE4F"/>
    <a:srgbClr val="A3CB73"/>
    <a:srgbClr val="FC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1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986" y="84"/>
      </p:cViewPr>
      <p:guideLst/>
    </p:cSldViewPr>
  </p:notesViewPr>
  <p:gridSpacing cx="118801" cy="1188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329DC-8171-4C09-B78F-FC7ED1B2AFCC}" type="datetimeFigureOut">
              <a:rPr lang="en-ID" smtClean="0"/>
              <a:pPr/>
              <a:t>27/01/2026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E4DC6-4EA5-40EA-904E-321A9826A9BA}" type="slidenum">
              <a:rPr lang="en-ID" smtClean="0"/>
              <a:pPr/>
              <a:t>‹Nº›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0EFE0-AA01-49CF-A7B4-BEF441D60E08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469A6-2BCE-4E0A-9CEC-94D5C99E4F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9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3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22514" y="511627"/>
            <a:ext cx="11146971" cy="5834743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/>
          <p:nvPr userDrawn="1"/>
        </p:nvSpPr>
        <p:spPr>
          <a:xfrm rot="1852638">
            <a:off x="-1144607" y="-1741458"/>
            <a:ext cx="4429606" cy="8534686"/>
          </a:xfrm>
          <a:custGeom>
            <a:avLst/>
            <a:gdLst>
              <a:gd name="connsiteX0" fmla="*/ 4429606 w 4429606"/>
              <a:gd name="connsiteY0" fmla="*/ 0 h 8534686"/>
              <a:gd name="connsiteX1" fmla="*/ 4429606 w 4429606"/>
              <a:gd name="connsiteY1" fmla="*/ 7990508 h 8534686"/>
              <a:gd name="connsiteX2" fmla="*/ 3519534 w 4429606"/>
              <a:gd name="connsiteY2" fmla="*/ 8534686 h 8534686"/>
              <a:gd name="connsiteX3" fmla="*/ 0 w 4429606"/>
              <a:gd name="connsiteY3" fmla="*/ 2648682 h 853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606" h="8534686">
                <a:moveTo>
                  <a:pt x="4429606" y="0"/>
                </a:moveTo>
                <a:lnTo>
                  <a:pt x="4429606" y="7990508"/>
                </a:lnTo>
                <a:lnTo>
                  <a:pt x="3519534" y="8534686"/>
                </a:lnTo>
                <a:lnTo>
                  <a:pt x="0" y="2648682"/>
                </a:lnTo>
                <a:close/>
              </a:path>
            </a:pathLst>
          </a:cu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24292" y="2590800"/>
            <a:ext cx="1534807" cy="2857500"/>
          </a:xfrm>
          <a:prstGeom prst="roundRect">
            <a:avLst>
              <a:gd name="adj" fmla="val 9591"/>
            </a:avLst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679701" y="1028700"/>
            <a:ext cx="2305049" cy="4762500"/>
          </a:xfrm>
          <a:prstGeom prst="roundRect">
            <a:avLst>
              <a:gd name="adj" fmla="val 8970"/>
            </a:avLst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19618"/>
            <a:ext cx="12192000" cy="420862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230805" y="2419282"/>
            <a:ext cx="3712191" cy="2030936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43657" y="2429088"/>
            <a:ext cx="1443037" cy="1443037"/>
          </a:xfrm>
          <a:prstGeom prst="ellipse">
            <a:avLst/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507402" y="2429088"/>
            <a:ext cx="1443037" cy="1443037"/>
          </a:xfrm>
          <a:prstGeom prst="ellipse">
            <a:avLst/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3026" y="1716052"/>
            <a:ext cx="4629150" cy="3169848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14901" y="1308979"/>
            <a:ext cx="3070748" cy="4240039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022376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EB50D-4CE7-55E6-6B96-1CF0033E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A682ED-5440-7CA0-0D44-E366DDB90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695F29-4ABA-73E5-9D26-13D494B7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84E1-FD87-4B6C-8229-DB1BFC70FE9D}" type="datetimeFigureOut">
              <a:rPr lang="ca-ES" smtClean="0"/>
              <a:pPr/>
              <a:t>27/1/2026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000BBA-6BCB-5E08-7FF7-5A429FF0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E3CB5B-3348-EF8E-4C01-22BF2D06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00A2-3488-489E-923F-D136F806BB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5194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81CF9-3496-577E-7C12-21BA79922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A6F399-084A-B31F-9AAD-FEFF61BDC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CDD818-EC37-C08B-4140-6CCDBAAD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84E1-FD87-4B6C-8229-DB1BFC70FE9D}" type="datetimeFigureOut">
              <a:rPr lang="ca-ES" smtClean="0"/>
              <a:pPr/>
              <a:t>27/1/2026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A36F81-DBEB-D0EF-CF96-6A7DC050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A7B702-D513-EFF0-6B81-D4580362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00A2-3488-489E-923F-D136F806BBAF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48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394736" y="0"/>
            <a:ext cx="5797264" cy="6510334"/>
          </a:xfrm>
          <a:custGeom>
            <a:avLst/>
            <a:gdLst>
              <a:gd name="connsiteX0" fmla="*/ 2651893 w 5792691"/>
              <a:gd name="connsiteY0" fmla="*/ 0 h 6510334"/>
              <a:gd name="connsiteX1" fmla="*/ 5792691 w 5792691"/>
              <a:gd name="connsiteY1" fmla="*/ 0 h 6510334"/>
              <a:gd name="connsiteX2" fmla="*/ 5792691 w 5792691"/>
              <a:gd name="connsiteY2" fmla="*/ 6510334 h 6510334"/>
              <a:gd name="connsiteX3" fmla="*/ 4229100 w 5792691"/>
              <a:gd name="connsiteY3" fmla="*/ 6510334 h 6510334"/>
              <a:gd name="connsiteX4" fmla="*/ 2651893 w 5792691"/>
              <a:gd name="connsiteY4" fmla="*/ 4933127 h 6510334"/>
              <a:gd name="connsiteX5" fmla="*/ 2651893 w 5792691"/>
              <a:gd name="connsiteY5" fmla="*/ 3858442 h 6510334"/>
              <a:gd name="connsiteX6" fmla="*/ 0 w 5792691"/>
              <a:gd name="connsiteY6" fmla="*/ 3858442 h 6510334"/>
              <a:gd name="connsiteX7" fmla="*/ 0 w 5792691"/>
              <a:gd name="connsiteY7" fmla="*/ 2281234 h 6510334"/>
              <a:gd name="connsiteX8" fmla="*/ 1577207 w 5792691"/>
              <a:gd name="connsiteY8" fmla="*/ 704027 h 6510334"/>
              <a:gd name="connsiteX9" fmla="*/ 2651893 w 5792691"/>
              <a:gd name="connsiteY9" fmla="*/ 704027 h 65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2691" h="6510334">
                <a:moveTo>
                  <a:pt x="2651893" y="0"/>
                </a:moveTo>
                <a:lnTo>
                  <a:pt x="5792691" y="0"/>
                </a:lnTo>
                <a:lnTo>
                  <a:pt x="5792691" y="6510334"/>
                </a:lnTo>
                <a:lnTo>
                  <a:pt x="4229100" y="6510334"/>
                </a:lnTo>
                <a:cubicBezTo>
                  <a:pt x="3358034" y="6510334"/>
                  <a:pt x="2651893" y="5804193"/>
                  <a:pt x="2651893" y="4933127"/>
                </a:cubicBezTo>
                <a:lnTo>
                  <a:pt x="2651893" y="3858442"/>
                </a:lnTo>
                <a:lnTo>
                  <a:pt x="0" y="3858442"/>
                </a:lnTo>
                <a:lnTo>
                  <a:pt x="0" y="2281234"/>
                </a:lnTo>
                <a:cubicBezTo>
                  <a:pt x="0" y="1410168"/>
                  <a:pt x="706142" y="704027"/>
                  <a:pt x="1577207" y="704027"/>
                </a:cubicBezTo>
                <a:lnTo>
                  <a:pt x="2651893" y="704027"/>
                </a:lnTo>
                <a:close/>
              </a:path>
            </a:pathLst>
          </a:cu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336191" y="0"/>
            <a:ext cx="5855810" cy="6858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287906" y="719066"/>
            <a:ext cx="4067032" cy="5419867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1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361712" y="3179928"/>
            <a:ext cx="2052545" cy="1357964"/>
          </a:xfrm>
          <a:prstGeom prst="roundRect">
            <a:avLst>
              <a:gd name="adj" fmla="val 1586"/>
            </a:avLst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9258751" y="3179928"/>
            <a:ext cx="2052545" cy="1357964"/>
          </a:xfrm>
          <a:prstGeom prst="roundRect">
            <a:avLst>
              <a:gd name="adj" fmla="val 1586"/>
            </a:avLst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209730" y="1177118"/>
            <a:ext cx="5982269" cy="4503762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22878" cy="6858000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31236" y="2192063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75177" y="2192062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8219118" y="2192061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0" y="3958388"/>
            <a:ext cx="12192000" cy="2899612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25543" y="2666616"/>
            <a:ext cx="2830287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648002" y="2666615"/>
            <a:ext cx="2830287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968343" y="2666615"/>
            <a:ext cx="2830287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325543" y="4632586"/>
            <a:ext cx="2830287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4648002" y="4632585"/>
            <a:ext cx="2830287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7968343" y="4632584"/>
            <a:ext cx="2830287" cy="1741715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571848"/>
            <a:ext cx="12192000" cy="3150078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0397F-342B-4B68-B86C-C5A6312FE612}" type="datetimeFigureOut">
              <a:rPr lang="en-ID" smtClean="0"/>
              <a:pPr/>
              <a:t>27/01/2026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ABDDF1-FD32-48B7-BF21-FD953DE924D6}" type="slidenum">
              <a:rPr lang="en-ID" smtClean="0"/>
              <a:pPr/>
              <a:t>‹Nº›</a:t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51E4B1-CBC9-44D0-B8BE-8378426F9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6" y="271218"/>
            <a:ext cx="1316929" cy="388403"/>
          </a:xfrm>
          <a:prstGeom prst="rect">
            <a:avLst/>
          </a:prstGeom>
        </p:spPr>
      </p:pic>
      <p:pic>
        <p:nvPicPr>
          <p:cNvPr id="2" name="Imagen 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E192478-B2C3-A5C5-5586-38A628AF9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02" t="75160" r="22372" b="11358"/>
          <a:stretch>
            <a:fillRect/>
          </a:stretch>
        </p:blipFill>
        <p:spPr bwMode="auto">
          <a:xfrm>
            <a:off x="2725913" y="152578"/>
            <a:ext cx="1434409" cy="1550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85B7B51-465A-7E56-ABB1-890D86F3718C}"/>
              </a:ext>
            </a:extLst>
          </p:cNvPr>
          <p:cNvSpPr txBox="1"/>
          <p:nvPr/>
        </p:nvSpPr>
        <p:spPr>
          <a:xfrm>
            <a:off x="235307" y="3013501"/>
            <a:ext cx="5098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SITUACIONS ESPECIALS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2EF765-2E34-6FD7-B444-693D64692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0807551-CCDD-8D31-418D-7B382CC0DE02}"/>
              </a:ext>
            </a:extLst>
          </p:cNvPr>
          <p:cNvSpPr txBox="1"/>
          <p:nvPr/>
        </p:nvSpPr>
        <p:spPr>
          <a:xfrm>
            <a:off x="0" y="5288340"/>
            <a:ext cx="4944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Dra.Mireia</a:t>
            </a:r>
            <a:r>
              <a:rPr lang="en-US" sz="2400" dirty="0"/>
              <a:t> Cramp</a:t>
            </a:r>
          </a:p>
          <a:p>
            <a:r>
              <a:rPr lang="en-US" sz="2400" dirty="0" err="1"/>
              <a:t>Dra.Montse</a:t>
            </a:r>
            <a:r>
              <a:rPr lang="en-US" sz="2400" dirty="0"/>
              <a:t> Tió.</a:t>
            </a:r>
          </a:p>
          <a:p>
            <a:r>
              <a:rPr lang="en-US" sz="2400" b="1" dirty="0" err="1"/>
              <a:t>Dr.Néstor</a:t>
            </a:r>
            <a:r>
              <a:rPr lang="en-US" sz="2400" b="1" dirty="0"/>
              <a:t> </a:t>
            </a:r>
            <a:r>
              <a:rPr lang="en-US" sz="2400" b="1" dirty="0" err="1"/>
              <a:t>Bacelar</a:t>
            </a:r>
            <a:endParaRPr lang="en-US" sz="2400" b="1" dirty="0"/>
          </a:p>
          <a:p>
            <a:pPr algn="l"/>
            <a:r>
              <a:rPr lang="es-ES" sz="2400" dirty="0"/>
              <a:t>GT SVA. </a:t>
            </a:r>
            <a:r>
              <a:rPr lang="es-ES" sz="2400" b="1" dirty="0"/>
              <a:t>CCR</a:t>
            </a:r>
          </a:p>
        </p:txBody>
      </p:sp>
    </p:spTree>
    <p:extLst>
      <p:ext uri="{BB962C8B-B14F-4D97-AF65-F5344CB8AC3E}">
        <p14:creationId xmlns:p14="http://schemas.microsoft.com/office/powerpoint/2010/main" val="303470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4CEB1-4D13-4EE8-FB43-1C960B6AA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9DD7B63E-8BF9-56E5-EE15-D6E36D206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6356006-2C64-39F0-662A-4039DE15C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31F8E46-CC80-89BF-58AE-70C676303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695239B0-25F0-6EE2-0812-922A35AD57BF}"/>
              </a:ext>
            </a:extLst>
          </p:cNvPr>
          <p:cNvSpPr txBox="1">
            <a:spLocks/>
          </p:cNvSpPr>
          <p:nvPr/>
        </p:nvSpPr>
        <p:spPr>
          <a:xfrm>
            <a:off x="791546" y="785003"/>
            <a:ext cx="10515600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pt-BR" sz="3200" b="1" dirty="0">
                <a:solidFill>
                  <a:srgbClr val="0070C0"/>
                </a:solidFill>
              </a:rPr>
              <a:t>Algoritme de </a:t>
            </a:r>
            <a:r>
              <a:rPr lang="pt-BR" sz="3200" b="1" dirty="0" err="1">
                <a:solidFill>
                  <a:srgbClr val="0070C0"/>
                </a:solidFill>
              </a:rPr>
              <a:t>la</a:t>
            </a:r>
            <a:r>
              <a:rPr lang="pt-BR" sz="3200" b="1" dirty="0">
                <a:solidFill>
                  <a:srgbClr val="0070C0"/>
                </a:solidFill>
              </a:rPr>
              <a:t> </a:t>
            </a:r>
            <a:r>
              <a:rPr lang="pt-BR" sz="3200" b="1" dirty="0" err="1">
                <a:solidFill>
                  <a:srgbClr val="0070C0"/>
                </a:solidFill>
              </a:rPr>
              <a:t>Hipopotassèmia</a:t>
            </a:r>
            <a:r>
              <a:rPr lang="pt-BR" sz="3200" b="1" dirty="0">
                <a:solidFill>
                  <a:srgbClr val="0070C0"/>
                </a:solidFill>
              </a:rPr>
              <a:t> en adults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80DC0B-5C09-611D-A0BF-322052D17B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65" y="1209675"/>
            <a:ext cx="4984470" cy="564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4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172199" y="1681163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dirty="0" err="1"/>
              <a:t>Dantrole</a:t>
            </a:r>
            <a:r>
              <a:rPr lang="es-ES" sz="2000" dirty="0"/>
              <a:t>. No </a:t>
            </a:r>
            <a:r>
              <a:rPr lang="es-ES" sz="2000" dirty="0" err="1"/>
              <a:t>algorisme</a:t>
            </a:r>
            <a:endParaRPr lang="es-ES" sz="2000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6172199" y="2505075"/>
            <a:ext cx="5854959" cy="3684588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/>
              <a:t>Figura afegida per al tractament de la hipertèrmia maligna.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/>
              <a:t>Secció sobre hipertèrmia induïda per toxines amb taula afegida de substàncies i mecanismes 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/>
              <a:t>Dantrolè per a hipertèrmia (Agilus 120mg, es reconstitueix en 20ml de sèrum 5,3mg/ml)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Hipertèrmia, hipertèrmia maligna i hipertèrmia induïda per toxines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3865" y="4800002"/>
            <a:ext cx="4010233" cy="121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6FACF-636A-17A7-1893-A5327C5AC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30F5D7A7-F5BA-FEC7-2460-99482EF27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E2A844F-07D8-A5B9-BF76-778A7D1B8C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4951FEF-0D8E-0AF2-6076-591C25FEFD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B24E7A47-0E77-4153-3A6D-DFC8FF48A6F4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CFB884AF-3DDC-6800-2EED-288E621F942F}"/>
              </a:ext>
            </a:extLst>
          </p:cNvPr>
          <p:cNvSpPr txBox="1">
            <a:spLocks/>
          </p:cNvSpPr>
          <p:nvPr/>
        </p:nvSpPr>
        <p:spPr>
          <a:xfrm>
            <a:off x="6172199" y="1681163"/>
            <a:ext cx="5332445" cy="45719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1E7FC1F9-6428-67E4-D32D-E0FFCD425C8D}"/>
              </a:ext>
            </a:extLst>
          </p:cNvPr>
          <p:cNvSpPr txBox="1">
            <a:spLocks/>
          </p:cNvSpPr>
          <p:nvPr/>
        </p:nvSpPr>
        <p:spPr>
          <a:xfrm>
            <a:off x="839788" y="1400175"/>
            <a:ext cx="5157787" cy="47894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endParaRPr lang="es-ES" sz="2000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AE3EA424-C225-6325-90EF-7DB9312D19A6}"/>
              </a:ext>
            </a:extLst>
          </p:cNvPr>
          <p:cNvSpPr txBox="1">
            <a:spLocks/>
          </p:cNvSpPr>
          <p:nvPr/>
        </p:nvSpPr>
        <p:spPr>
          <a:xfrm>
            <a:off x="6172199" y="1483568"/>
            <a:ext cx="5854959" cy="4706095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21F4E0BE-2101-B636-E521-E3FB22D0BE00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Hipertèrmia, hipertèrmia maligna i hipertèrmia induïda per toxines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6D13F67-415C-EFF9-5343-64100DEC8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058394"/>
              </p:ext>
            </p:extLst>
          </p:nvPr>
        </p:nvGraphicFramePr>
        <p:xfrm>
          <a:off x="2562225" y="1414889"/>
          <a:ext cx="6619875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6" imgW="4565271" imgH="5270353" progId="Acrobat.Document.11">
                  <p:embed/>
                </p:oleObj>
              </mc:Choice>
              <mc:Fallback>
                <p:oleObj name="Acrobat Document" r:id="rId6" imgW="4565271" imgH="5270353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2225" y="1414889"/>
                        <a:ext cx="6619875" cy="527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5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755812" y="1373252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069562" y="1382583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49119" y="1945238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Scores de triage </a:t>
            </a:r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985587" y="2001222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a-ES" b="1" dirty="0"/>
              <a:t>Sistema de classificació suís </a:t>
            </a:r>
            <a:r>
              <a:rPr lang="ca-ES" dirty="0"/>
              <a:t>revisada</a:t>
            </a:r>
            <a:r>
              <a:rPr lang="ca-ES" b="1" dirty="0"/>
              <a:t> </a:t>
            </a:r>
            <a:r>
              <a:rPr lang="ca-ES" dirty="0"/>
              <a:t>per a la hipotèrmia, quan no es pot mesurar la temperatura central.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b="1" dirty="0"/>
              <a:t>Freqüència cardíaca &lt; 45/min </a:t>
            </a:r>
            <a:r>
              <a:rPr lang="ca-ES" dirty="0"/>
              <a:t>com a nou criteri d'alt risc per a aturada cardíaca induïda per hipotèrmia.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Criteris de qualificació per al Suport Vital Extracorpori per al reescalfament de pacients hipotèrmics en parada NO s'apliquen a les directius de PCR normotèrmic. Per exemple, aturada cardíaca no presenciada o asístolia com a presentació d'arrítmia.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Nou algoritme de </a:t>
            </a:r>
            <a:r>
              <a:rPr lang="ca-ES" b="1" dirty="0"/>
              <a:t>rescat d'allaus</a:t>
            </a:r>
            <a:r>
              <a:rPr lang="ca-ES" dirty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Algoritme de rescat </a:t>
            </a:r>
            <a:r>
              <a:rPr lang="ca-ES" b="1" dirty="0"/>
              <a:t>d'allaus </a:t>
            </a:r>
            <a:r>
              <a:rPr lang="ca-ES" dirty="0"/>
              <a:t>SVB per a casos amb </a:t>
            </a:r>
            <a:r>
              <a:rPr lang="ca-ES" b="1" dirty="0"/>
              <a:t>personal insuficient al lloc.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it-IT" sz="3200" b="1" dirty="0">
                <a:solidFill>
                  <a:srgbClr val="0070C0"/>
                </a:solidFill>
              </a:rPr>
              <a:t>Hipotèrmia accidental i rescat d'allaus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95944" y="645044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4547" t="6604" r="5168" b="4442"/>
          <a:stretch>
            <a:fillRect/>
          </a:stretch>
        </p:blipFill>
        <p:spPr bwMode="auto">
          <a:xfrm>
            <a:off x="2090056" y="1187822"/>
            <a:ext cx="7333862" cy="539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5415556-50EF-E52F-C728-4E2CD846CFFF}"/>
              </a:ext>
            </a:extLst>
          </p:cNvPr>
          <p:cNvSpPr txBox="1"/>
          <p:nvPr/>
        </p:nvSpPr>
        <p:spPr>
          <a:xfrm>
            <a:off x="2314963" y="680438"/>
            <a:ext cx="7333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70C0"/>
                </a:solidFill>
              </a:rPr>
              <a:t>Hipotèrmia accidental i rescat d'allaus </a:t>
            </a:r>
            <a:endParaRPr lang="es-E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755812" y="1373252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069562" y="1382583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04825" y="1945238"/>
            <a:ext cx="4450020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dirty="0" err="1"/>
              <a:t>Anticoagulació</a:t>
            </a:r>
            <a:r>
              <a:rPr lang="es-ES" sz="2000" dirty="0"/>
              <a:t>, fibrinolisis, </a:t>
            </a:r>
            <a:r>
              <a:rPr lang="es-ES" sz="2000" dirty="0" err="1"/>
              <a:t>tecniques</a:t>
            </a:r>
            <a:r>
              <a:rPr lang="es-ES" sz="2000" dirty="0"/>
              <a:t> </a:t>
            </a:r>
            <a:r>
              <a:rPr lang="es-ES" sz="2000" dirty="0" err="1"/>
              <a:t>mecaniques</a:t>
            </a:r>
            <a:r>
              <a:rPr lang="es-ES" sz="2000" dirty="0"/>
              <a:t> </a:t>
            </a:r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985587" y="2001222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S'han afegit esquemes específics de fàrmacs i dosificació</a:t>
            </a:r>
          </a:p>
          <a:p>
            <a:pPr algn="just"/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Fibrinòlisis quan es sospita com a causa de AC.</a:t>
            </a:r>
          </a:p>
          <a:p>
            <a:pPr algn="just"/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Embolectomia o trombectomia quan és coneguda que el TEP és la causa de AC.</a:t>
            </a:r>
          </a:p>
          <a:p>
            <a:pPr algn="just"/>
            <a:endParaRPr lang="ca-ES" dirty="0"/>
          </a:p>
          <a:p>
            <a:pPr algn="just"/>
            <a:r>
              <a:rPr lang="ca-ES" dirty="0" err="1"/>
              <a:t>Resucitació</a:t>
            </a:r>
            <a:r>
              <a:rPr lang="ca-ES" dirty="0"/>
              <a:t> </a:t>
            </a:r>
            <a:r>
              <a:rPr lang="ca-ES" dirty="0" err="1"/>
              <a:t>extracorporea</a:t>
            </a:r>
            <a:r>
              <a:rPr lang="ca-ES" dirty="0"/>
              <a:t>,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/>
              <a:t>si </a:t>
            </a:r>
            <a:r>
              <a:rPr lang="ca-ES" dirty="0" err="1"/>
              <a:t>facassa</a:t>
            </a:r>
            <a:r>
              <a:rPr lang="ca-ES" dirty="0"/>
              <a:t> el SVA convencional (en cas de </a:t>
            </a:r>
            <a:r>
              <a:rPr lang="ca-ES" dirty="0" err="1"/>
              <a:t>sér</a:t>
            </a:r>
            <a:r>
              <a:rPr lang="ca-ES" dirty="0"/>
              <a:t> possible)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Tromboembolisme Pulmonar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755812" y="1373252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069562" y="1382583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dirty="0"/>
              <a:t>Directiva individualitzada dirigida a la reperfusió coronària a IAMSEST. 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dirty="0"/>
              <a:t>Va ser suggerida una breu avaluació per descartar les causes no coronàries que requereixin la realització de cateterismes coronaris en casos de sospita d'IAM</a:t>
            </a:r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985587" y="2001222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Realitzar ECG 12 derivacions després de la recuperació de la circulació espontània (isquèmia, arítmies, altres)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L'evidència d'alta certesa de nous assaigs clínics aleatoritzats </a:t>
            </a:r>
            <a:r>
              <a:rPr lang="ca-ES" b="1" dirty="0"/>
              <a:t>desaconsella l'angiografia coronària emergent/precoç rutinària </a:t>
            </a:r>
            <a:r>
              <a:rPr lang="ca-ES" dirty="0"/>
              <a:t>en pacients estables sense elevació del ST o equivalent a l'ECG.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Es recomana una </a:t>
            </a:r>
            <a:r>
              <a:rPr lang="ca-ES" b="1" dirty="0"/>
              <a:t>angiografia immediata </a:t>
            </a:r>
            <a:r>
              <a:rPr lang="ca-ES" dirty="0"/>
              <a:t>en cas d'</a:t>
            </a:r>
            <a:r>
              <a:rPr lang="ca-ES" b="1" dirty="0"/>
              <a:t>inestabilitat hemodinàmica o sospita d'isquèmia</a:t>
            </a:r>
            <a:r>
              <a:rPr lang="ca-ES" dirty="0"/>
              <a:t> en curs.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Indicacions per al tractament antiplaquetari i anticoagulant en aquest context.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Trombosis coronaria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755812" y="1373252"/>
            <a:ext cx="5157787" cy="3141598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guies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Antidots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Digoxina, anticuerpos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antidigoxina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069562" y="1382583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985587" y="2001222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 Nova actualització en intoxicació per opioids.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No</a:t>
            </a:r>
            <a:r>
              <a:rPr lang="es-ES" dirty="0"/>
              <a:t> hi ha evidencia suficient per recomenar </a:t>
            </a:r>
            <a:r>
              <a:rPr lang="es-ES" b="1" dirty="0"/>
              <a:t>l’administració rutinària </a:t>
            </a:r>
            <a:r>
              <a:rPr lang="es-ES" dirty="0"/>
              <a:t>d’antagonista opiode en ACR (naloxona). 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Es pot utilitzar davant dubte de ACR.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Ús de </a:t>
            </a:r>
            <a:r>
              <a:rPr lang="es-ES" b="1" dirty="0"/>
              <a:t>reanimació cardiopulmonar extracorpòrea </a:t>
            </a:r>
            <a:r>
              <a:rPr lang="es-ES" dirty="0"/>
              <a:t>sembla estar assocciat a millor la supervivència en pacients intoxicats en xoc cardiogènic refractari o ACR</a:t>
            </a:r>
            <a:endParaRPr lang="ca-ES" dirty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Agents tòxics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E02EE-B2D2-4329-F4CD-837C2D9BD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67C8DE5C-201E-009D-FCFB-1A40BB9B5B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F75E7F7-623F-563E-E993-22C35C57E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2F9321A-72DE-32C8-BB65-DB0A2C127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0C3B6B6F-F13E-A68D-0840-62BE83D0DFF5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BF36FC74-CC41-1CCA-C0F9-D548870FC813}"/>
              </a:ext>
            </a:extLst>
          </p:cNvPr>
          <p:cNvSpPr txBox="1">
            <a:spLocks/>
          </p:cNvSpPr>
          <p:nvPr/>
        </p:nvSpPr>
        <p:spPr>
          <a:xfrm>
            <a:off x="6013578" y="1643839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9C9651D4-6118-6843-7AFA-9DCB5E6EF702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F80A7406-AB17-028A-EC83-6A3CC89E8E5A}"/>
              </a:ext>
            </a:extLst>
          </p:cNvPr>
          <p:cNvSpPr txBox="1">
            <a:spLocks/>
          </p:cNvSpPr>
          <p:nvPr/>
        </p:nvSpPr>
        <p:spPr>
          <a:xfrm>
            <a:off x="6013578" y="2388409"/>
            <a:ext cx="5854959" cy="368458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El tipus de tòxic condiciona el tractament:</a:t>
            </a:r>
            <a:br>
              <a:rPr lang="ca-ES" dirty="0"/>
            </a:br>
            <a:r>
              <a:rPr lang="ca-ES" dirty="0"/>
              <a:t>✔ Opioides → </a:t>
            </a:r>
            <a:r>
              <a:rPr lang="ca-ES" b="1" dirty="0"/>
              <a:t>naloxona</a:t>
            </a:r>
            <a:br>
              <a:rPr lang="ca-ES" dirty="0"/>
            </a:br>
            <a:r>
              <a:rPr lang="ca-ES" dirty="0"/>
              <a:t>✔ Beta-bloquejants / calci-antagonistes → glucagó, calci, </a:t>
            </a:r>
            <a:r>
              <a:rPr lang="ca-ES" dirty="0" err="1"/>
              <a:t>vasopressors</a:t>
            </a:r>
            <a:endParaRPr lang="ca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Poden requerir dosis repetides o infusions contínues d’antídots.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Si provoca aturada cardíaca → seguir algoritme SVA habitual + tractament específic del verí.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E562E5CE-8EEF-74E8-8B57-637852A90DA3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en AC  (intoxicacions) </a:t>
            </a: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>
            <a:extLst>
              <a:ext uri="{FF2B5EF4-FFF2-40B4-BE49-F238E27FC236}">
                <a16:creationId xmlns:a16="http://schemas.microsoft.com/office/drawing/2014/main" id="{F6493C3F-F790-1B59-CF3D-27C8B8888E69}"/>
              </a:ext>
            </a:extLst>
          </p:cNvPr>
          <p:cNvSpPr txBox="1">
            <a:spLocks/>
          </p:cNvSpPr>
          <p:nvPr/>
        </p:nvSpPr>
        <p:spPr>
          <a:xfrm>
            <a:off x="278364" y="24615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 Parla de la </a:t>
            </a:r>
            <a:r>
              <a:rPr lang="en-US" dirty="0" err="1"/>
              <a:t>prevenció</a:t>
            </a:r>
            <a:r>
              <a:rPr lang="en-US" dirty="0"/>
              <a:t> </a:t>
            </a:r>
            <a:r>
              <a:rPr lang="en-US" dirty="0" err="1"/>
              <a:t>sobretot</a:t>
            </a:r>
            <a:r>
              <a:rPr lang="en-US" dirty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Es centra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tractar</a:t>
            </a:r>
            <a:r>
              <a:rPr lang="en-US" dirty="0"/>
              <a:t> </a:t>
            </a:r>
            <a:r>
              <a:rPr lang="en-US" dirty="0" err="1"/>
              <a:t>els</a:t>
            </a:r>
            <a:r>
              <a:rPr lang="en-US" dirty="0"/>
              <a:t> </a:t>
            </a:r>
            <a:r>
              <a:rPr lang="en-US" dirty="0" err="1"/>
              <a:t>efectes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provoquen</a:t>
            </a:r>
            <a:r>
              <a:rPr lang="en-US" dirty="0"/>
              <a:t> </a:t>
            </a:r>
            <a:r>
              <a:rPr lang="en-US" dirty="0" err="1"/>
              <a:t>els</a:t>
            </a:r>
            <a:r>
              <a:rPr lang="en-US" dirty="0"/>
              <a:t> toxics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termes</a:t>
            </a:r>
            <a:r>
              <a:rPr lang="en-US" dirty="0"/>
              <a:t> generals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Parla </a:t>
            </a:r>
            <a:r>
              <a:rPr lang="en-US" dirty="0" err="1"/>
              <a:t>d’adminsitrar</a:t>
            </a:r>
            <a:r>
              <a:rPr lang="en-US" dirty="0"/>
              <a:t> </a:t>
            </a:r>
            <a:r>
              <a:rPr lang="en-US" dirty="0" err="1"/>
              <a:t>antídots</a:t>
            </a:r>
            <a:r>
              <a:rPr lang="en-US" dirty="0"/>
              <a:t> </a:t>
            </a:r>
            <a:r>
              <a:rPr lang="en-US" dirty="0" err="1"/>
              <a:t>l’aviat</a:t>
            </a:r>
            <a:r>
              <a:rPr lang="en-US" dirty="0"/>
              <a:t> possible sense concreter quins I </a:t>
            </a:r>
            <a:r>
              <a:rPr lang="en-US" dirty="0" err="1"/>
              <a:t>en</a:t>
            </a:r>
            <a:r>
              <a:rPr lang="en-US" dirty="0"/>
              <a:t> quines </a:t>
            </a:r>
            <a:r>
              <a:rPr lang="en-US" dirty="0" err="1"/>
              <a:t>situacions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1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E4579-A93F-02EB-7C48-D18A3DE98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437A33A0-7DE3-D23E-9F40-434A9F923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09650282-4ADC-7393-D9D4-41CFAB4C5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BDE3552-49D2-7580-2DEE-7771E1984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07EF81D5-63C1-1695-53D1-F7CE1314B020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9B9A17D9-E954-D892-30E7-5ABCF9149991}"/>
              </a:ext>
            </a:extLst>
          </p:cNvPr>
          <p:cNvSpPr txBox="1">
            <a:spLocks/>
          </p:cNvSpPr>
          <p:nvPr/>
        </p:nvSpPr>
        <p:spPr>
          <a:xfrm>
            <a:off x="6013578" y="1643839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F5DA8902-F6A6-84AB-D225-A9F0D562F0AB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7FF88B39-EE65-6FAA-B095-560881B20EAC}"/>
              </a:ext>
            </a:extLst>
          </p:cNvPr>
          <p:cNvSpPr txBox="1">
            <a:spLocks/>
          </p:cNvSpPr>
          <p:nvPr/>
        </p:nvSpPr>
        <p:spPr>
          <a:xfrm>
            <a:off x="6013578" y="2388409"/>
            <a:ext cx="5854959" cy="368458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El tipus de tòxic condiciona el tractament:</a:t>
            </a:r>
            <a:br>
              <a:rPr lang="ca-ES" dirty="0"/>
            </a:br>
            <a:r>
              <a:rPr lang="ca-ES" dirty="0"/>
              <a:t>✔ Opioides → </a:t>
            </a:r>
            <a:r>
              <a:rPr lang="ca-ES" b="1" dirty="0"/>
              <a:t>naloxona</a:t>
            </a:r>
            <a:br>
              <a:rPr lang="ca-ES" dirty="0"/>
            </a:br>
            <a:r>
              <a:rPr lang="ca-ES" dirty="0"/>
              <a:t>✔ Beta-bloquejants / calci-antagonistes → glucagó, calci, </a:t>
            </a:r>
            <a:r>
              <a:rPr lang="ca-ES" dirty="0" err="1"/>
              <a:t>vasopressors</a:t>
            </a:r>
            <a:endParaRPr lang="ca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Poden requerir dosis repetides o infusions contínues d’antídots.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Si provoca aturada cardíaca → seguir algoritme SVA habitual + tractament específic del verí.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008D0212-6816-864E-A36E-EB042FBCD9D3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amb sobredosi i intoxicacions </a:t>
            </a: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>
            <a:extLst>
              <a:ext uri="{FF2B5EF4-FFF2-40B4-BE49-F238E27FC236}">
                <a16:creationId xmlns:a16="http://schemas.microsoft.com/office/drawing/2014/main" id="{CEBDDC0F-5D7E-83BA-FB9E-C2BFDEF04A41}"/>
              </a:ext>
            </a:extLst>
          </p:cNvPr>
          <p:cNvSpPr txBox="1">
            <a:spLocks/>
          </p:cNvSpPr>
          <p:nvPr/>
        </p:nvSpPr>
        <p:spPr>
          <a:xfrm>
            <a:off x="278364" y="24615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3CEAC0C-BAC7-6A43-59E7-7F648D63E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" y="1707556"/>
            <a:ext cx="4809896" cy="45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7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0208" y="2111803"/>
            <a:ext cx="53702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Benvinguts</a:t>
            </a:r>
            <a:r>
              <a:rPr lang="en-US" sz="4800" b="1" dirty="0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/des</a:t>
            </a:r>
          </a:p>
          <a:p>
            <a:pPr algn="ctr"/>
            <a:endParaRPr lang="en-US" sz="1000" b="1" dirty="0">
              <a:solidFill>
                <a:srgbClr val="1699D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endParaRPr lang="en-US" sz="1000" b="1" dirty="0">
              <a:solidFill>
                <a:srgbClr val="1699D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endParaRPr lang="en-US" sz="1000" b="1" dirty="0">
              <a:solidFill>
                <a:srgbClr val="1699D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en-US" sz="2400" b="1" dirty="0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SITUACIONS ESPECIALS</a:t>
            </a:r>
          </a:p>
          <a:p>
            <a:pPr algn="ctr"/>
            <a:r>
              <a:rPr lang="en-US" sz="2400" b="1" dirty="0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27/01/2026</a:t>
            </a:r>
          </a:p>
          <a:p>
            <a:pPr algn="ctr"/>
            <a:r>
              <a:rPr lang="en-US" sz="2400" b="1" dirty="0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Barcelona</a:t>
            </a:r>
          </a:p>
          <a:p>
            <a:pPr algn="ctr"/>
            <a:endParaRPr lang="en-US" sz="2400" b="1" dirty="0">
              <a:solidFill>
                <a:srgbClr val="1699D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endParaRPr lang="en-US" sz="1000" b="1" dirty="0">
              <a:solidFill>
                <a:srgbClr val="1699D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endParaRPr lang="en-US" sz="1000" b="1" dirty="0">
              <a:solidFill>
                <a:srgbClr val="1699D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endParaRPr lang="en-US" sz="1000" b="1" dirty="0">
              <a:solidFill>
                <a:srgbClr val="1699D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endParaRPr lang="en-US" sz="1000" b="1" dirty="0">
              <a:solidFill>
                <a:srgbClr val="1699D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pPr algn="ctr"/>
            <a:r>
              <a:rPr lang="en-US" sz="1000" b="1" dirty="0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MIREIA CRAMP</a:t>
            </a:r>
          </a:p>
          <a:p>
            <a:pPr algn="ctr"/>
            <a:r>
              <a:rPr lang="en-US" sz="1000" b="1" dirty="0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MONTSE TIÓ</a:t>
            </a:r>
          </a:p>
          <a:p>
            <a:pPr algn="ctr"/>
            <a:r>
              <a:rPr lang="en-US" sz="1000" b="1" dirty="0">
                <a:solidFill>
                  <a:srgbClr val="1699D7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NÉSTOR BACELAR</a:t>
            </a:r>
          </a:p>
          <a:p>
            <a:pPr algn="ctr"/>
            <a:endParaRPr lang="en-ID" sz="4800" b="1" dirty="0">
              <a:solidFill>
                <a:srgbClr val="1699D7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34" y="172607"/>
            <a:ext cx="1316929" cy="3884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11CD00A-1753-B5B0-0F13-0D2B16395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8DFAA9-FA58-A98F-354A-5B4F3960B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24" y="96157"/>
            <a:ext cx="2379351" cy="5413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F39B6-3DA0-C44F-DB9A-E77593BD4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C5B3D5C9-4381-67B0-579E-2DD38B24D0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D98E79D-1338-E744-8D21-C476BBC0A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9F68436-7662-0C08-77F3-6E17D5ADA2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22A8540F-EE38-FB3A-3741-9254CACFDC23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19FEF007-50FC-E9ED-EB97-309D726093D8}"/>
              </a:ext>
            </a:extLst>
          </p:cNvPr>
          <p:cNvSpPr txBox="1">
            <a:spLocks/>
          </p:cNvSpPr>
          <p:nvPr/>
        </p:nvSpPr>
        <p:spPr>
          <a:xfrm>
            <a:off x="800100" y="1643839"/>
            <a:ext cx="10545923" cy="504155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BC87013B-388F-64C5-9D51-2E5608B39D53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4235837B-5E7B-2F9A-A852-F2E64981DA3E}"/>
              </a:ext>
            </a:extLst>
          </p:cNvPr>
          <p:cNvSpPr txBox="1">
            <a:spLocks/>
          </p:cNvSpPr>
          <p:nvPr/>
        </p:nvSpPr>
        <p:spPr>
          <a:xfrm>
            <a:off x="6013578" y="2388409"/>
            <a:ext cx="5854959" cy="3684588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C0DBE380-DBAA-0BEC-4652-3E9C4057B0D9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amb sobredosi i intoxicacions </a:t>
            </a: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>
            <a:extLst>
              <a:ext uri="{FF2B5EF4-FFF2-40B4-BE49-F238E27FC236}">
                <a16:creationId xmlns:a16="http://schemas.microsoft.com/office/drawing/2014/main" id="{C11BB5AF-5EB2-C18C-C6B1-75C146A3E8A8}"/>
              </a:ext>
            </a:extLst>
          </p:cNvPr>
          <p:cNvSpPr txBox="1">
            <a:spLocks/>
          </p:cNvSpPr>
          <p:nvPr/>
        </p:nvSpPr>
        <p:spPr>
          <a:xfrm>
            <a:off x="278364" y="24615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/>
            <a:endParaRPr lang="en-US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6E8D11-3EDB-AB45-6F71-73924EAED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21373"/>
              </p:ext>
            </p:extLst>
          </p:nvPr>
        </p:nvGraphicFramePr>
        <p:xfrm>
          <a:off x="828675" y="1548881"/>
          <a:ext cx="10391775" cy="5173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9530">
                  <a:extLst>
                    <a:ext uri="{9D8B030D-6E8A-4147-A177-3AD203B41FA5}">
                      <a16:colId xmlns:a16="http://schemas.microsoft.com/office/drawing/2014/main" val="3522107982"/>
                    </a:ext>
                  </a:extLst>
                </a:gridCol>
                <a:gridCol w="5662245">
                  <a:extLst>
                    <a:ext uri="{9D8B030D-6E8A-4147-A177-3AD203B41FA5}">
                      <a16:colId xmlns:a16="http://schemas.microsoft.com/office/drawing/2014/main" val="2464168670"/>
                    </a:ext>
                  </a:extLst>
                </a:gridCol>
              </a:tblGrid>
              <a:tr h="863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Antipsicóticos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Haloperidol/Risperidona/Quetiapina 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s-ES" sz="1800" b="0" kern="100" dirty="0">
                          <a:solidFill>
                            <a:schemeClr val="tx1"/>
                          </a:solidFill>
                          <a:effectLst/>
                        </a:rPr>
                        <a:t>enzodiazepinas para agitación.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b="0" kern="100" dirty="0">
                          <a:solidFill>
                            <a:schemeClr val="tx1"/>
                          </a:solidFill>
                          <a:effectLst/>
                        </a:rPr>
                        <a:t>Bromocriptina para </a:t>
                      </a:r>
                      <a:r>
                        <a:rPr lang="es-ES" sz="1800" b="0" kern="100" dirty="0" err="1">
                          <a:solidFill>
                            <a:schemeClr val="tx1"/>
                          </a:solidFill>
                          <a:effectLst/>
                        </a:rPr>
                        <a:t>hipodopaminergia</a:t>
                      </a:r>
                      <a:r>
                        <a:rPr lang="es-ES" sz="1800" b="0" kern="1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b="0" kern="100" dirty="0">
                          <a:solidFill>
                            <a:schemeClr val="tx1"/>
                          </a:solidFill>
                          <a:effectLst/>
                        </a:rPr>
                        <a:t>Dantroleno como relajante muscular </a:t>
                      </a:r>
                      <a:endParaRPr lang="es-ES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46478"/>
                  </a:ext>
                </a:extLst>
              </a:tr>
              <a:tr h="1165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Antidepresivos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IMAOS/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Recaptadores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serotonina/Litio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Benzodiazepinas para agitación.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Cloropromazina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, considerar su uso.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Bicarbonato sódico, considerar para Tricíclicos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1871174"/>
                  </a:ext>
                </a:extLst>
              </a:tr>
              <a:tr h="947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MDMA (Éxtasis o Molly)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Benzodiazepinas para agitación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Dantroleno para hipertermia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Carvedilol para control de efectos CV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7242142"/>
                  </a:ext>
                </a:extLst>
              </a:tr>
              <a:tr h="947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Metanfetamina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 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Cloruro de amonio para favorecer excreción (acidifica la orina)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Carbón activado reduce la absorción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828245"/>
                  </a:ext>
                </a:extLst>
              </a:tr>
              <a:tr h="7960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8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Cocaína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Bicarbonato sódico, para taquicardia con QRS ancho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Evitar betabloqueantes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214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076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391A8-E2FB-5FE2-2EC1-4A2D2EE37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398ECDEB-DC63-6F0A-98AD-93EF430BE5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7CD15D7-B3EF-E982-4925-D0862966C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CCB71C2-0DEC-11D9-1D14-A1BA4F277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224A6654-9C60-E409-AB5D-D55B6E8DA545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EEC0AF90-7798-2D91-86DA-07E4840DBFBA}"/>
              </a:ext>
            </a:extLst>
          </p:cNvPr>
          <p:cNvSpPr txBox="1">
            <a:spLocks/>
          </p:cNvSpPr>
          <p:nvPr/>
        </p:nvSpPr>
        <p:spPr>
          <a:xfrm>
            <a:off x="800100" y="1643839"/>
            <a:ext cx="10545923" cy="504155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C2DD9D66-6511-B7E0-9E7F-684E5C587843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0F5DB399-A16D-6175-7D5F-4AB5AF21E623}"/>
              </a:ext>
            </a:extLst>
          </p:cNvPr>
          <p:cNvSpPr txBox="1">
            <a:spLocks/>
          </p:cNvSpPr>
          <p:nvPr/>
        </p:nvSpPr>
        <p:spPr>
          <a:xfrm>
            <a:off x="6013578" y="2388409"/>
            <a:ext cx="5854959" cy="3684588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8D49B1BB-6E4D-C82D-0700-168813BEC6BA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amb sobredosi i intoxicacions </a:t>
            </a: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>
            <a:extLst>
              <a:ext uri="{FF2B5EF4-FFF2-40B4-BE49-F238E27FC236}">
                <a16:creationId xmlns:a16="http://schemas.microsoft.com/office/drawing/2014/main" id="{BA40C9A1-7258-67AC-F248-F41543BF7D3F}"/>
              </a:ext>
            </a:extLst>
          </p:cNvPr>
          <p:cNvSpPr txBox="1">
            <a:spLocks/>
          </p:cNvSpPr>
          <p:nvPr/>
        </p:nvSpPr>
        <p:spPr>
          <a:xfrm>
            <a:off x="278364" y="24615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/>
            <a:endParaRPr lang="en-US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FAA6F09-DCDB-730B-6E4F-632ABD330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46202"/>
              </p:ext>
            </p:extLst>
          </p:nvPr>
        </p:nvGraphicFramePr>
        <p:xfrm>
          <a:off x="845978" y="1333501"/>
          <a:ext cx="10500045" cy="5077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2838">
                  <a:extLst>
                    <a:ext uri="{9D8B030D-6E8A-4147-A177-3AD203B41FA5}">
                      <a16:colId xmlns:a16="http://schemas.microsoft.com/office/drawing/2014/main" val="2437195394"/>
                    </a:ext>
                  </a:extLst>
                </a:gridCol>
                <a:gridCol w="6137207">
                  <a:extLst>
                    <a:ext uri="{9D8B030D-6E8A-4147-A177-3AD203B41FA5}">
                      <a16:colId xmlns:a16="http://schemas.microsoft.com/office/drawing/2014/main" val="2139066645"/>
                    </a:ext>
                  </a:extLst>
                </a:gridCol>
              </a:tblGrid>
              <a:tr h="1474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Anticolinérgicos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Levodopa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Atropina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b="0" kern="100" dirty="0">
                          <a:solidFill>
                            <a:schemeClr val="tx1"/>
                          </a:solidFill>
                          <a:effectLst/>
                        </a:rPr>
                        <a:t>Benzodiazepinas y </a:t>
                      </a:r>
                      <a:r>
                        <a:rPr lang="es-ES" sz="1800" b="0" kern="100" dirty="0" err="1">
                          <a:solidFill>
                            <a:schemeClr val="tx1"/>
                          </a:solidFill>
                          <a:effectLst/>
                        </a:rPr>
                        <a:t>anticolinesterasa</a:t>
                      </a:r>
                      <a:r>
                        <a:rPr lang="es-ES" sz="1800" b="0" kern="1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s-ES" sz="1800" b="0" kern="100" dirty="0" err="1">
                          <a:solidFill>
                            <a:schemeClr val="tx1"/>
                          </a:solidFill>
                          <a:effectLst/>
                        </a:rPr>
                        <a:t>Donepezilo</a:t>
                      </a:r>
                      <a:r>
                        <a:rPr lang="es-ES" sz="1800" b="0" kern="100" dirty="0">
                          <a:solidFill>
                            <a:schemeClr val="tx1"/>
                          </a:solidFill>
                          <a:effectLst/>
                        </a:rPr>
                        <a:t>/Rivastigmina) para agitación.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b="0" kern="100" dirty="0">
                          <a:solidFill>
                            <a:schemeClr val="tx1"/>
                          </a:solidFill>
                          <a:effectLst/>
                        </a:rPr>
                        <a:t>Carbón activado (1ª. Hora) reduce motilidad GI</a:t>
                      </a:r>
                      <a:endParaRPr lang="es-ES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75339"/>
                  </a:ext>
                </a:extLst>
              </a:tr>
              <a:tr h="640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Simpaticomiméticos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Benzodiazepina para agitación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extLst>
                  <a:ext uri="{0D108BD9-81ED-4DB2-BD59-A6C34878D82A}">
                    <a16:rowId xmlns:a16="http://schemas.microsoft.com/office/drawing/2014/main" val="1470968120"/>
                  </a:ext>
                </a:extLst>
              </a:tr>
              <a:tr h="18484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Salicilatos</a:t>
                      </a:r>
                    </a:p>
                  </a:txBody>
                  <a:tcPr marL="36675" marR="3667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Bicarbonato sódico para alcalinizar la orina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Suero glucosado para evitar hipoglucemia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 err="1">
                          <a:effectLst/>
                        </a:rPr>
                        <a:t>Hemodialisis</a:t>
                      </a:r>
                      <a:r>
                        <a:rPr lang="es-ES" sz="1800" kern="100" dirty="0">
                          <a:effectLst/>
                        </a:rPr>
                        <a:t> e hipotermia terapéutica</a:t>
                      </a:r>
                    </a:p>
                  </a:txBody>
                  <a:tcPr marL="36675" marR="36675" marT="0" marB="0"/>
                </a:tc>
                <a:extLst>
                  <a:ext uri="{0D108BD9-81ED-4DB2-BD59-A6C34878D82A}">
                    <a16:rowId xmlns:a16="http://schemas.microsoft.com/office/drawing/2014/main" val="868095514"/>
                  </a:ext>
                </a:extLst>
              </a:tr>
              <a:tr h="1078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Dinitrofenol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(DNP)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Preparado sintético “adelgazante”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effectLst/>
                        </a:rPr>
                        <a:t>Dantroleno para hipertermia (</a:t>
                      </a:r>
                      <a:r>
                        <a:rPr lang="es-ES" sz="1800" kern="100" dirty="0" err="1">
                          <a:effectLst/>
                        </a:rPr>
                        <a:t>Agilus</a:t>
                      </a:r>
                      <a:r>
                        <a:rPr lang="es-ES" sz="1800" kern="100" dirty="0">
                          <a:effectLst/>
                        </a:rPr>
                        <a:t> 120mg, se reconstituye en 20ml de suero 5,3mg/ml)</a:t>
                      </a:r>
                      <a:endParaRPr lang="es-E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extLst>
                  <a:ext uri="{0D108BD9-81ED-4DB2-BD59-A6C34878D82A}">
                    <a16:rowId xmlns:a16="http://schemas.microsoft.com/office/drawing/2014/main" val="2772411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606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755812" y="1373252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069562" y="1382583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985587" y="2001222"/>
            <a:ext cx="5854959" cy="3684588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a-ES" dirty="0"/>
              <a:t>Sovint causada per </a:t>
            </a:r>
            <a:r>
              <a:rPr lang="ca-ES" b="1" dirty="0"/>
              <a:t>hemorràgia</a:t>
            </a:r>
            <a:r>
              <a:rPr lang="ca-ES" dirty="0"/>
              <a:t>, </a:t>
            </a:r>
            <a:r>
              <a:rPr lang="ca-ES" b="1" dirty="0"/>
              <a:t>lesions toràciques</a:t>
            </a:r>
            <a:r>
              <a:rPr lang="ca-ES" dirty="0"/>
              <a:t>, </a:t>
            </a:r>
            <a:r>
              <a:rPr lang="ca-ES" b="1" dirty="0"/>
              <a:t>tamponament</a:t>
            </a:r>
            <a:r>
              <a:rPr lang="ca-ES" dirty="0"/>
              <a:t>, </a:t>
            </a:r>
            <a:r>
              <a:rPr lang="ca-ES" b="1" dirty="0"/>
              <a:t>TCE greu</a:t>
            </a:r>
            <a:r>
              <a:rPr lang="ca-ES" dirty="0"/>
              <a:t>.</a:t>
            </a:r>
          </a:p>
          <a:p>
            <a:pPr>
              <a:buFont typeface="Arial" pitchFamily="34" charset="0"/>
              <a:buChar char="•"/>
            </a:pPr>
            <a:endParaRPr lang="ca-ES" dirty="0"/>
          </a:p>
          <a:p>
            <a:pPr>
              <a:buFont typeface="Arial" pitchFamily="34" charset="0"/>
              <a:buChar char="•"/>
            </a:pPr>
            <a:r>
              <a:rPr lang="ca-ES" dirty="0"/>
              <a:t>Les prioritats són:</a:t>
            </a:r>
            <a:br>
              <a:rPr lang="ca-ES" dirty="0"/>
            </a:br>
            <a:r>
              <a:rPr lang="ca-ES" dirty="0"/>
              <a:t>✔ control de l’hemorràgia</a:t>
            </a:r>
            <a:br>
              <a:rPr lang="ca-ES" dirty="0"/>
            </a:br>
            <a:r>
              <a:rPr lang="ca-ES" dirty="0"/>
              <a:t>✔ avaluació i tractament ràpid de causes reversibles</a:t>
            </a:r>
          </a:p>
          <a:p>
            <a:pPr>
              <a:buFont typeface="Arial" pitchFamily="34" charset="0"/>
              <a:buChar char="•"/>
            </a:pPr>
            <a:endParaRPr lang="ca-ES" dirty="0"/>
          </a:p>
          <a:p>
            <a:pPr>
              <a:buFont typeface="Arial" pitchFamily="34" charset="0"/>
              <a:buChar char="•"/>
            </a:pPr>
            <a:r>
              <a:rPr lang="ca-ES" dirty="0"/>
              <a:t>La </a:t>
            </a:r>
            <a:r>
              <a:rPr lang="ca-ES" b="1" dirty="0"/>
              <a:t>toracotomia de reanimació</a:t>
            </a:r>
            <a:r>
              <a:rPr lang="ca-ES" dirty="0"/>
              <a:t> pot considerar-se en centres preparats.</a:t>
            </a:r>
          </a:p>
          <a:p>
            <a:pPr>
              <a:buFont typeface="Arial" pitchFamily="34" charset="0"/>
              <a:buChar char="•"/>
            </a:pPr>
            <a:endParaRPr lang="ca-ES" dirty="0"/>
          </a:p>
          <a:p>
            <a:pPr>
              <a:buFont typeface="Arial" pitchFamily="34" charset="0"/>
              <a:buChar char="•"/>
            </a:pPr>
            <a:r>
              <a:rPr lang="ca-ES" dirty="0"/>
              <a:t>L’ús rutinari de </a:t>
            </a:r>
            <a:r>
              <a:rPr lang="ca-ES" b="1" dirty="0"/>
              <a:t>REBOA</a:t>
            </a:r>
            <a:r>
              <a:rPr lang="ca-ES" dirty="0"/>
              <a:t> </a:t>
            </a:r>
            <a:r>
              <a:rPr lang="ca-ES" b="1" dirty="0"/>
              <a:t>no es recomana</a:t>
            </a:r>
            <a:r>
              <a:rPr lang="ca-ES" dirty="0"/>
              <a:t>.</a:t>
            </a:r>
          </a:p>
          <a:p>
            <a:pPr>
              <a:buFont typeface="Arial" pitchFamily="34" charset="0"/>
              <a:buChar char="•"/>
            </a:pPr>
            <a:endParaRPr lang="ca-ES" dirty="0"/>
          </a:p>
          <a:p>
            <a:pPr>
              <a:buFont typeface="Arial" pitchFamily="34" charset="0"/>
              <a:buChar char="•"/>
            </a:pPr>
            <a:r>
              <a:rPr lang="ca-ES" dirty="0"/>
              <a:t>Algoritme aclarit especificant les causes reversibles.</a:t>
            </a:r>
          </a:p>
          <a:p>
            <a:pPr>
              <a:buFont typeface="Arial" pitchFamily="34" charset="0"/>
              <a:buChar char="•"/>
            </a:pPr>
            <a:endParaRPr lang="ca-ES" dirty="0"/>
          </a:p>
          <a:p>
            <a:pPr>
              <a:buFont typeface="Arial" pitchFamily="34" charset="0"/>
              <a:buChar char="•"/>
            </a:pPr>
            <a:r>
              <a:rPr lang="ca-ES" dirty="0"/>
              <a:t>Funció especificada de les compressions toràciques per no retrassar el tractament inmediat de les causes reversibles.</a:t>
            </a:r>
            <a:endParaRPr lang="en-US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Parada cardíaca traumàtica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259702" y="2060316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Es va establir un nou algoritme.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S'introdueixen procediments invasius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t="1174"/>
          <a:stretch>
            <a:fillRect/>
          </a:stretch>
        </p:blipFill>
        <p:spPr bwMode="auto">
          <a:xfrm>
            <a:off x="1967304" y="653143"/>
            <a:ext cx="8221663" cy="620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827A6-AAF0-B0A4-52FB-A251E223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8635BD99-4E91-9BF0-6410-8277A2772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79F52EC-73B8-BCFA-42CD-B6E80406C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D4DE853-DCF8-5FC7-FDC5-94A45C033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9A3A93B2-8477-15F8-9616-3D577E50D487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FD4F76A5-F04E-4828-39F9-756769569C74}"/>
              </a:ext>
            </a:extLst>
          </p:cNvPr>
          <p:cNvSpPr txBox="1">
            <a:spLocks/>
          </p:cNvSpPr>
          <p:nvPr/>
        </p:nvSpPr>
        <p:spPr>
          <a:xfrm>
            <a:off x="6013578" y="1643839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B010843B-F721-8C93-4B6A-4D07E2C2C998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FCC2B3A5-18FC-525D-1C1E-1AC9133CB83F}"/>
              </a:ext>
            </a:extLst>
          </p:cNvPr>
          <p:cNvSpPr txBox="1">
            <a:spLocks/>
          </p:cNvSpPr>
          <p:nvPr/>
        </p:nvSpPr>
        <p:spPr>
          <a:xfrm>
            <a:off x="6013578" y="2388409"/>
            <a:ext cx="5854959" cy="368458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Prioritat absoluta: </a:t>
            </a:r>
            <a:r>
              <a:rPr lang="ca-ES" b="1" dirty="0"/>
              <a:t>assegurar l’escena</a:t>
            </a:r>
            <a:r>
              <a:rPr lang="ca-ES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Un cop segur, s'aplica RCP estàndard i desfibril·lació si escau.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Les lesions internes poden ser significatives malgrat aparença externa mínima.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D805A097-8F08-B9E1-4339-0FB42F3EAD05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en ACR per xoc elèctric </a:t>
            </a: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5 Marcador de contenido">
            <a:extLst>
              <a:ext uri="{FF2B5EF4-FFF2-40B4-BE49-F238E27FC236}">
                <a16:creationId xmlns:a16="http://schemas.microsoft.com/office/drawing/2014/main" id="{2C955D06-D5F3-24A3-2A85-1373E439E0A8}"/>
              </a:ext>
            </a:extLst>
          </p:cNvPr>
          <p:cNvSpPr txBox="1">
            <a:spLocks/>
          </p:cNvSpPr>
          <p:nvPr/>
        </p:nvSpPr>
        <p:spPr>
          <a:xfrm>
            <a:off x="278364" y="24615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Seguritat</a:t>
            </a:r>
            <a:r>
              <a:rPr lang="en-US" dirty="0"/>
              <a:t>, diagnostic AC, </a:t>
            </a:r>
            <a:r>
              <a:rPr lang="en-US" dirty="0" err="1"/>
              <a:t>inici</a:t>
            </a:r>
            <a:r>
              <a:rPr lang="en-US" dirty="0"/>
              <a:t> de SVB I </a:t>
            </a:r>
            <a:r>
              <a:rPr lang="en-US" dirty="0" err="1"/>
              <a:t>desfibrilació</a:t>
            </a:r>
            <a:r>
              <a:rPr lang="en-US" dirty="0"/>
              <a:t> </a:t>
            </a:r>
            <a:r>
              <a:rPr lang="en-US" dirty="0" err="1"/>
              <a:t>precoc</a:t>
            </a:r>
            <a:r>
              <a:rPr lang="en-US" dirty="0"/>
              <a:t> (DESA), </a:t>
            </a:r>
            <a:r>
              <a:rPr lang="en-US" dirty="0" err="1"/>
              <a:t>causas</a:t>
            </a:r>
            <a:r>
              <a:rPr lang="en-US" dirty="0"/>
              <a:t> </a:t>
            </a:r>
            <a:r>
              <a:rPr lang="en-US" dirty="0" err="1"/>
              <a:t>reversibles</a:t>
            </a:r>
            <a:r>
              <a:rPr lang="en-US" dirty="0"/>
              <a:t>, lesions </a:t>
            </a:r>
            <a:r>
              <a:rPr lang="en-US" dirty="0" err="1"/>
              <a:t>secundaries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25345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755812" y="1373252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069562" y="1382583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985587" y="2001222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1600" b="1" dirty="0"/>
              <a:t>Guies per l’equip d’hemodinàmica</a:t>
            </a:r>
            <a:r>
              <a:rPr lang="en-US" sz="1600" dirty="0"/>
              <a:t> amb equip de protecció radiològica adequat, prealertar l'equip quirúrgic si cal, definir rols i permetre que l’intervencionista se centri en els procediments correctius en lloc de dirigir la RCP.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Maneig de la bradicàrdia/asístolia extrema que complica els cateterismes, considerar la </a:t>
            </a:r>
            <a:r>
              <a:rPr lang="en-US" sz="1600" b="1" dirty="0"/>
              <a:t>marcapasos temporal externa o transvenosa</a:t>
            </a:r>
            <a:r>
              <a:rPr lang="en-US" sz="1600" dirty="0"/>
              <a:t> (inclosa a l'algoritme de maneig).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Evidència actualitzada sobre el paper de la POCUS i indicacions específiques sobre l'ús de </a:t>
            </a:r>
            <a:r>
              <a:rPr lang="en-US" sz="1600" b="1" dirty="0"/>
              <a:t>l'ecocardiografia transesofàgica </a:t>
            </a:r>
            <a:r>
              <a:rPr lang="en-US" sz="1600" dirty="0"/>
              <a:t>en aquest context.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Evidència actualitzada sobre el paper de la </a:t>
            </a:r>
            <a:r>
              <a:rPr lang="en-US" sz="1600" b="1" dirty="0"/>
              <a:t>RCP mecànica, la RCP extracorpòria i els dispositius de suport circulatori </a:t>
            </a:r>
            <a:r>
              <a:rPr lang="en-US" sz="1600" dirty="0"/>
              <a:t>al laboratori de cateterisme, amb indicacions específiques per a l'aturada cardíaca en aquest context.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Nova </a:t>
            </a:r>
            <a:r>
              <a:rPr lang="en-US" sz="1600" b="1" dirty="0"/>
              <a:t>evidència limitada sobre l'ús d'adrenalina intracoronària </a:t>
            </a:r>
            <a:r>
              <a:rPr lang="en-US" sz="1600" dirty="0"/>
              <a:t>com a via d'administració alternativa per a l'aturada cardíaca al laboratori de cateterisme, destacant la necessitat de més investigació.</a:t>
            </a:r>
            <a:endParaRPr lang="ca-ES" sz="16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Parada cardiaca en la sala de hemodinàmica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259703" y="2060316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1600" dirty="0"/>
              <a:t>Esmentat però no especificat en algoritme.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/>
              <a:t>ECOC, pot ser utilitzada per identificar in situ, causes de PC.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1088" y="711536"/>
            <a:ext cx="4711149" cy="572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755812" y="1373252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060231" y="1289276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957595" y="2066536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/>
            <a:endParaRPr lang="ca-ES" dirty="0"/>
          </a:p>
          <a:p>
            <a:pPr algn="just"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Submersió (ofegament)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259703" y="20043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2F4CE4-DCA1-0C7F-1938-5986749FD05F}"/>
              </a:ext>
            </a:extLst>
          </p:cNvPr>
          <p:cNvSpPr txBox="1"/>
          <p:nvPr/>
        </p:nvSpPr>
        <p:spPr>
          <a:xfrm>
            <a:off x="475895" y="2151025"/>
            <a:ext cx="4934305" cy="284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Conceptes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sobre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inmersió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submersió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el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procés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d´ofegament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veu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interromput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s´anomena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ofegament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 fatal” o “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quasi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-ofegament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E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 la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inmersió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PC,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obriu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vía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comenceu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insuflacions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rescat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tractament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deberá incluir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ventilació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oxigenació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(hipoxia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hipotermia).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Realitzar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compressions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toráciques de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assecar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desfibrilar sí que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procedeix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3D9891F-3A2A-48D8-F6C8-CB92D4312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136686"/>
              </p:ext>
            </p:extLst>
          </p:nvPr>
        </p:nvGraphicFramePr>
        <p:xfrm>
          <a:off x="5626392" y="1781175"/>
          <a:ext cx="6089713" cy="4107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9713">
                  <a:extLst>
                    <a:ext uri="{9D8B030D-6E8A-4147-A177-3AD203B41FA5}">
                      <a16:colId xmlns:a16="http://schemas.microsoft.com/office/drawing/2014/main" val="1660523746"/>
                    </a:ext>
                  </a:extLst>
                </a:gridCol>
              </a:tblGrid>
              <a:tr h="390463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Socorrristes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: 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protecció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de la columna cervical,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maneig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inicial de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via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area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y de la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ventilació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.  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Sempre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 la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seguritat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de las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tecniques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utilitzadas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(per a la víctima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per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els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los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primers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respondedors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) .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Utilitzar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material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específic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per al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rescat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.  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És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recomana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que el rescatador no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sigui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el resucitador (SV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), per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l´extenuant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del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procés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  Iniciar 5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ventilacions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 con oxigeno 100% (si disponible), 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continuant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  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protocol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de SVB. 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L´ 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estabilizació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de la columna no ha de retardar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l´evaluació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de signos vitales o la RCP.  En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l´extricació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una persona se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encarrega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de la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protecció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cervical.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Augmentar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pressió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ventilacions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gradualment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mentre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sigui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necesaria una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pressió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inspiratoria elevada, per evitar la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distensió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 gástrica y </a:t>
                      </a:r>
                      <a:r>
                        <a:rPr lang="es-ES" b="0" dirty="0" err="1">
                          <a:solidFill>
                            <a:schemeClr val="tx1"/>
                          </a:solidFill>
                        </a:rPr>
                        <a:t>broncoaspiració</a:t>
                      </a: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. 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082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755812" y="1373252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069562" y="1382583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985587" y="2001222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a-ES" dirty="0"/>
              <a:t>L’objectiu principal és </a:t>
            </a:r>
            <a:r>
              <a:rPr lang="ca-ES" b="1" dirty="0"/>
              <a:t>restituir la ventilació i oxigenació</a:t>
            </a:r>
            <a:r>
              <a:rPr lang="ca-ES" dirty="0"/>
              <a:t> tan aviat com sigui possible.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La desfibril·lació és </a:t>
            </a:r>
            <a:r>
              <a:rPr lang="ca-ES" b="1" dirty="0"/>
              <a:t>poc probable</a:t>
            </a:r>
            <a:r>
              <a:rPr lang="ca-ES" dirty="0"/>
              <a:t> que sigui efectiva fins aconseguir oxigenació adequada.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Assecar el tòrax ràpidament millora l’eficàcia del DEA.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La introducció del paper dels primers intervinents en la reanimació en cas d'ofegament.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Aclariments sobre alguns temes com ara el paper dels</a:t>
            </a:r>
            <a:r>
              <a:rPr lang="ca-ES" b="1" dirty="0"/>
              <a:t> transeünts </a:t>
            </a:r>
            <a:r>
              <a:rPr lang="ca-ES" dirty="0"/>
              <a:t>durant el rescat, </a:t>
            </a:r>
            <a:r>
              <a:rPr lang="ca-ES" b="1" dirty="0"/>
              <a:t>l'estabilització espinal </a:t>
            </a:r>
            <a:r>
              <a:rPr lang="ca-ES" dirty="0"/>
              <a:t>que no ha de retrassar la retirada de la vícitma i </a:t>
            </a:r>
            <a:r>
              <a:rPr lang="ca-ES" b="1" dirty="0"/>
              <a:t>l'èmfasi en la ventilació </a:t>
            </a:r>
            <a:r>
              <a:rPr lang="ca-ES" dirty="0"/>
              <a:t>per part dels transeünts i els primers intervinents.</a:t>
            </a: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Ofegament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259703" y="20043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Primers rescatadors (socorristes) no estaven inclosos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81CB9-106B-9658-0267-296A36736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1DD347CF-AAA8-447B-3591-78DB4AC7C3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AD40126-0315-055A-876B-5946CB2413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2BF04E3-383A-6719-5F58-5E9773DA4C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6049AA93-D2C9-2045-E22B-C56AAC756D74}"/>
              </a:ext>
            </a:extLst>
          </p:cNvPr>
          <p:cNvSpPr txBox="1">
            <a:spLocks/>
          </p:cNvSpPr>
          <p:nvPr/>
        </p:nvSpPr>
        <p:spPr>
          <a:xfrm>
            <a:off x="755812" y="1373252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10191A10-4EFC-C4FB-626C-E6BE46D6A39D}"/>
              </a:ext>
            </a:extLst>
          </p:cNvPr>
          <p:cNvSpPr txBox="1">
            <a:spLocks/>
          </p:cNvSpPr>
          <p:nvPr/>
        </p:nvSpPr>
        <p:spPr>
          <a:xfrm>
            <a:off x="6060231" y="1289276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07C466A-F89E-AA01-FBF5-CAD0732E04D2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B1AAE40D-8ED9-E088-2C51-FF9E3138DE30}"/>
              </a:ext>
            </a:extLst>
          </p:cNvPr>
          <p:cNvSpPr txBox="1">
            <a:spLocks/>
          </p:cNvSpPr>
          <p:nvPr/>
        </p:nvSpPr>
        <p:spPr>
          <a:xfrm>
            <a:off x="5957595" y="2066536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/>
            <a:endParaRPr lang="ca-ES" dirty="0"/>
          </a:p>
          <a:p>
            <a:pPr algn="just"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E06A6C57-ABCF-7B5D-0E6B-8165678EC04F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Ofegament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>
            <a:extLst>
              <a:ext uri="{FF2B5EF4-FFF2-40B4-BE49-F238E27FC236}">
                <a16:creationId xmlns:a16="http://schemas.microsoft.com/office/drawing/2014/main" id="{16A8328E-9749-1B31-77EA-0B2610A80CE3}"/>
              </a:ext>
            </a:extLst>
          </p:cNvPr>
          <p:cNvSpPr txBox="1">
            <a:spLocks/>
          </p:cNvSpPr>
          <p:nvPr/>
        </p:nvSpPr>
        <p:spPr>
          <a:xfrm>
            <a:off x="259703" y="20043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4443CF-A830-BA35-4CB7-745375F4E0F8}"/>
              </a:ext>
            </a:extLst>
          </p:cNvPr>
          <p:cNvSpPr txBox="1"/>
          <p:nvPr/>
        </p:nvSpPr>
        <p:spPr>
          <a:xfrm>
            <a:off x="475895" y="2151025"/>
            <a:ext cx="4934305" cy="284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Conceptes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sobre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inmersió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submersió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el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procés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d´ofegament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veu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interromput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s´anomena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ofegament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 fatal” o “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quasi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-ofegament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s-E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Evitar la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inmersió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 PC,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obriu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vía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comenceu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insuflacions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rescat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tractament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deberá incluir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ventilació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oxigenació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(hipoxia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hipotermia).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Realitzar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compressions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toráciques de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assecar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desfibrilar sí que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procedeix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0130783-AE07-5428-38A7-8E99F3349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69743"/>
              </p:ext>
            </p:extLst>
          </p:nvPr>
        </p:nvGraphicFramePr>
        <p:xfrm>
          <a:off x="5629275" y="1781176"/>
          <a:ext cx="6086830" cy="2171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6830">
                  <a:extLst>
                    <a:ext uri="{9D8B030D-6E8A-4147-A177-3AD203B41FA5}">
                      <a16:colId xmlns:a16="http://schemas.microsoft.com/office/drawing/2014/main" val="1660523746"/>
                    </a:ext>
                  </a:extLst>
                </a:gridCol>
              </a:tblGrid>
              <a:tr h="2171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Maneig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VA: IOT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és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millor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per ACP que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Dispositius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Supra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Glotics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pero no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assegura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millor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pronostic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neurologic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Escalar a ECPR si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fos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necessari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i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possible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Seguir las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recomanacions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si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s´associa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800" kern="100" dirty="0" err="1">
                          <a:solidFill>
                            <a:schemeClr val="tx1"/>
                          </a:solidFill>
                          <a:effectLst/>
                        </a:rPr>
                        <a:t>hipOtermia</a:t>
                      </a:r>
                      <a:r>
                        <a:rPr lang="es-ES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08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81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99" y="96157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8CF110D2-A8F8-0AAA-C9DE-7490575D5BFA}"/>
              </a:ext>
            </a:extLst>
          </p:cNvPr>
          <p:cNvSpPr txBox="1">
            <a:spLocks/>
          </p:cNvSpPr>
          <p:nvPr/>
        </p:nvSpPr>
        <p:spPr>
          <a:xfrm>
            <a:off x="838200" y="847725"/>
            <a:ext cx="10515600" cy="53292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</a:t>
            </a:r>
            <a:r>
              <a:rPr kumimoji="0" lang="ca-E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Situacions especials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endParaRPr lang="es-ES" sz="4400" dirty="0"/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2400" b="1" dirty="0" err="1"/>
              <a:t>European</a:t>
            </a:r>
            <a:r>
              <a:rPr lang="es-ES" sz="2400" b="1" dirty="0"/>
              <a:t> </a:t>
            </a:r>
            <a:r>
              <a:rPr lang="es-ES" sz="2400" b="1" dirty="0" err="1"/>
              <a:t>Resuscitation</a:t>
            </a:r>
            <a:r>
              <a:rPr lang="es-ES" sz="2400" b="1" dirty="0"/>
              <a:t> Council </a:t>
            </a:r>
            <a:r>
              <a:rPr lang="es-ES" sz="2400" b="1" dirty="0" err="1"/>
              <a:t>Guidelines</a:t>
            </a:r>
            <a:r>
              <a:rPr lang="es-ES" sz="2400" b="1" dirty="0"/>
              <a:t> 2025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2400" b="1" dirty="0" err="1"/>
              <a:t>Special</a:t>
            </a:r>
            <a:r>
              <a:rPr lang="es-ES" sz="2400" b="1" dirty="0"/>
              <a:t> </a:t>
            </a:r>
            <a:r>
              <a:rPr lang="es-ES" sz="2400" b="1" dirty="0" err="1"/>
              <a:t>Circumstances</a:t>
            </a:r>
            <a:r>
              <a:rPr lang="es-ES" sz="2400" b="1" dirty="0"/>
              <a:t> in </a:t>
            </a:r>
            <a:r>
              <a:rPr lang="es-ES" sz="2400" b="1" dirty="0" err="1"/>
              <a:t>Resuscitation</a:t>
            </a:r>
            <a:r>
              <a:rPr lang="es-ES" sz="2400" b="1" dirty="0"/>
              <a:t>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2400" dirty="0" err="1"/>
              <a:t>Carsten</a:t>
            </a:r>
            <a:r>
              <a:rPr lang="es-ES" sz="2400" dirty="0"/>
              <a:t> </a:t>
            </a:r>
            <a:r>
              <a:rPr lang="es-ES" sz="2400" dirty="0" err="1"/>
              <a:t>Lott</a:t>
            </a:r>
            <a:r>
              <a:rPr lang="es-ES" sz="2400" dirty="0"/>
              <a:t> a, *,1 , 1 </a:t>
            </a:r>
            <a:r>
              <a:rPr lang="es-ES" sz="2400" dirty="0" err="1"/>
              <a:t>Both</a:t>
            </a:r>
            <a:r>
              <a:rPr lang="es-ES" sz="2400" dirty="0"/>
              <a:t> share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first</a:t>
            </a:r>
            <a:r>
              <a:rPr lang="es-ES" sz="2400" dirty="0"/>
              <a:t> </a:t>
            </a:r>
            <a:r>
              <a:rPr lang="es-ES" sz="2400" dirty="0" err="1"/>
              <a:t>authorship</a:t>
            </a:r>
            <a:r>
              <a:rPr lang="es-ES" sz="2400" dirty="0"/>
              <a:t>. </a:t>
            </a:r>
            <a:r>
              <a:rPr lang="es-ES" sz="2400" dirty="0" err="1"/>
              <a:t>Vlasios</a:t>
            </a:r>
            <a:r>
              <a:rPr lang="es-ES" sz="2400" dirty="0"/>
              <a:t> </a:t>
            </a:r>
            <a:r>
              <a:rPr lang="es-ES" sz="2400" dirty="0" err="1"/>
              <a:t>Karageorgos</a:t>
            </a:r>
            <a:r>
              <a:rPr lang="es-ES" sz="2400" dirty="0"/>
              <a:t> b,c,1 , Cristian </a:t>
            </a:r>
            <a:r>
              <a:rPr lang="es-ES" sz="2400" dirty="0" err="1"/>
              <a:t>Abelairas-Gomez</a:t>
            </a:r>
            <a:r>
              <a:rPr lang="es-ES" sz="2400" dirty="0"/>
              <a:t> </a:t>
            </a:r>
            <a:r>
              <a:rPr lang="es-ES" sz="2400" dirty="0" err="1"/>
              <a:t>d,e</a:t>
            </a:r>
            <a:r>
              <a:rPr lang="es-ES" sz="2400" dirty="0"/>
              <a:t> , Annette Alfonzo f , Joost </a:t>
            </a:r>
            <a:r>
              <a:rPr lang="es-ES" sz="2400" dirty="0" err="1"/>
              <a:t>Bierens</a:t>
            </a:r>
            <a:r>
              <a:rPr lang="es-ES" sz="2400" dirty="0"/>
              <a:t> </a:t>
            </a:r>
            <a:r>
              <a:rPr lang="es-ES" sz="2400" dirty="0" err="1"/>
              <a:t>g,h</a:t>
            </a:r>
            <a:r>
              <a:rPr lang="es-ES" sz="2400" dirty="0"/>
              <a:t> , Steve </a:t>
            </a:r>
            <a:r>
              <a:rPr lang="es-ES" sz="2400" dirty="0" err="1"/>
              <a:t>Cantellow</a:t>
            </a:r>
            <a:r>
              <a:rPr lang="es-ES" sz="2400" dirty="0"/>
              <a:t> i , Guillaume </a:t>
            </a:r>
            <a:r>
              <a:rPr lang="es-ES" sz="2400" dirty="0" err="1"/>
              <a:t>Debaty</a:t>
            </a:r>
            <a:r>
              <a:rPr lang="es-ES" sz="2400" dirty="0"/>
              <a:t> j , Sharon </a:t>
            </a:r>
            <a:r>
              <a:rPr lang="es-ES" sz="2400" dirty="0" err="1"/>
              <a:t>Einav</a:t>
            </a:r>
            <a:r>
              <a:rPr lang="es-ES" sz="2400" dirty="0"/>
              <a:t> k , Matthias </a:t>
            </a:r>
            <a:r>
              <a:rPr lang="es-ES" sz="2400" dirty="0" err="1"/>
              <a:t>Fischerl</a:t>
            </a:r>
            <a:r>
              <a:rPr lang="es-ES" sz="2400" dirty="0"/>
              <a:t> , Violeta González-Salvado </a:t>
            </a:r>
            <a:r>
              <a:rPr lang="es-ES" sz="2400" dirty="0" err="1"/>
              <a:t>m,n</a:t>
            </a:r>
            <a:r>
              <a:rPr lang="es-ES" sz="2400" dirty="0"/>
              <a:t> , Robert </a:t>
            </a:r>
            <a:r>
              <a:rPr lang="es-ES" sz="2400" dirty="0" err="1"/>
              <a:t>Greif</a:t>
            </a:r>
            <a:r>
              <a:rPr lang="es-ES" sz="2400" dirty="0"/>
              <a:t> o , Bibiana </a:t>
            </a:r>
            <a:r>
              <a:rPr lang="es-ES" sz="2400" dirty="0" err="1"/>
              <a:t>Metelmann</a:t>
            </a:r>
            <a:r>
              <a:rPr lang="es-ES" sz="2400" dirty="0"/>
              <a:t> p , Camilla </a:t>
            </a:r>
            <a:r>
              <a:rPr lang="es-ES" sz="2400" dirty="0" err="1"/>
              <a:t>Metelmann</a:t>
            </a:r>
            <a:r>
              <a:rPr lang="es-ES" sz="2400" dirty="0"/>
              <a:t> </a:t>
            </a:r>
            <a:r>
              <a:rPr lang="es-ES" sz="2400" dirty="0" err="1"/>
              <a:t>p,q</a:t>
            </a:r>
            <a:r>
              <a:rPr lang="es-ES" sz="2400" dirty="0"/>
              <a:t> , Tim </a:t>
            </a:r>
            <a:r>
              <a:rPr lang="es-ES" sz="2400" dirty="0" err="1"/>
              <a:t>Meyerr</a:t>
            </a:r>
            <a:r>
              <a:rPr lang="es-ES" sz="2400" dirty="0"/>
              <a:t> , Peter </a:t>
            </a:r>
            <a:r>
              <a:rPr lang="es-ES" sz="2400" dirty="0" err="1"/>
              <a:t>Paal</a:t>
            </a:r>
            <a:r>
              <a:rPr lang="es-ES" sz="2400" dirty="0"/>
              <a:t> s , David </a:t>
            </a:r>
            <a:r>
              <a:rPr lang="es-ES" sz="2400" dirty="0" err="1"/>
              <a:t>Peran</a:t>
            </a:r>
            <a:r>
              <a:rPr lang="es-ES" sz="2400" dirty="0"/>
              <a:t> t , Andrea </a:t>
            </a:r>
            <a:r>
              <a:rPr lang="es-ES" sz="2400" dirty="0" err="1"/>
              <a:t>Scapigliati</a:t>
            </a:r>
            <a:r>
              <a:rPr lang="es-ES" sz="2400" dirty="0"/>
              <a:t> </a:t>
            </a:r>
            <a:r>
              <a:rPr lang="es-ES" sz="2400" dirty="0" err="1"/>
              <a:t>u,v</a:t>
            </a:r>
            <a:r>
              <a:rPr lang="es-ES" sz="2400" dirty="0"/>
              <a:t> , Anastasia </a:t>
            </a:r>
            <a:r>
              <a:rPr lang="es-ES" sz="2400" dirty="0" err="1"/>
              <a:t>Spartinou</a:t>
            </a:r>
            <a:r>
              <a:rPr lang="es-ES" sz="2400" dirty="0"/>
              <a:t> </a:t>
            </a:r>
            <a:r>
              <a:rPr lang="es-ES" sz="2400" dirty="0" err="1"/>
              <a:t>b,w</a:t>
            </a:r>
            <a:r>
              <a:rPr lang="es-ES" sz="2400" dirty="0"/>
              <a:t> , Karl </a:t>
            </a:r>
            <a:r>
              <a:rPr lang="es-ES" sz="2400" dirty="0" err="1"/>
              <a:t>Thies</a:t>
            </a:r>
            <a:r>
              <a:rPr lang="es-ES" sz="2400" dirty="0"/>
              <a:t> x , </a:t>
            </a:r>
            <a:r>
              <a:rPr lang="es-ES" sz="2400" dirty="0" err="1"/>
              <a:t>Anatolij</a:t>
            </a:r>
            <a:r>
              <a:rPr lang="es-ES" sz="2400" dirty="0"/>
              <a:t> </a:t>
            </a:r>
            <a:r>
              <a:rPr lang="es-ES" sz="2400" dirty="0" err="1"/>
              <a:t>Truhlar</a:t>
            </a:r>
            <a:r>
              <a:rPr lang="es-ES" sz="2400" dirty="0"/>
              <a:t> </a:t>
            </a:r>
            <a:r>
              <a:rPr lang="es-ES" sz="2400" dirty="0" err="1"/>
              <a:t>y,z,aa</a:t>
            </a:r>
            <a:r>
              <a:rPr lang="es-ES" sz="2400" dirty="0"/>
              <a:t> , Charles D. </a:t>
            </a:r>
            <a:r>
              <a:rPr lang="es-ES" sz="2400" dirty="0" err="1"/>
              <a:t>Deakin</a:t>
            </a:r>
            <a:r>
              <a:rPr lang="es-ES" sz="2400" dirty="0"/>
              <a:t> ab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es-E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endParaRPr lang="es-ES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Situacions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especials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639 </a:t>
            </a:r>
            <a:r>
              <a:rPr lang="es-E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fitxes</a:t>
            </a:r>
            <a:r>
              <a:rPr lang="es-E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bibliografiques</a:t>
            </a:r>
            <a:r>
              <a:rPr lang="es-E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ca-E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755812" y="1373252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069562" y="1382583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985587" y="2001222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Una disminució sobtada de la </a:t>
            </a:r>
            <a:r>
              <a:rPr lang="en-US" b="1" dirty="0"/>
              <a:t>pressió sistòlica &lt; 50 mmHg </a:t>
            </a:r>
            <a:r>
              <a:rPr lang="en-US" dirty="0"/>
              <a:t>malgrat les intervencions és un criteri per </a:t>
            </a:r>
            <a:r>
              <a:rPr lang="en-US" b="1" dirty="0"/>
              <a:t>iniciar compressions toràciques</a:t>
            </a:r>
            <a:r>
              <a:rPr lang="en-US" dirty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b="1" dirty="0"/>
              <a:t>Dosi inicial d'adrenalina IV més baixa </a:t>
            </a:r>
            <a:r>
              <a:rPr lang="en-US" dirty="0"/>
              <a:t>i dosificació incremental en cas d'aturada cardíaca perioperatòria.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Reanimación cardiopulmonar extracorpórea precoç </a:t>
            </a:r>
            <a:r>
              <a:rPr lang="en-US" dirty="0"/>
              <a:t>per a pacients amb retorn de la circulació espontània retardat (ROSC).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r>
              <a:rPr lang="en-US" b="1" dirty="0"/>
              <a:t>Compressions toràciques obertes </a:t>
            </a:r>
            <a:r>
              <a:rPr lang="en-US" dirty="0"/>
              <a:t>com a opció únicament per a professionals sanitaris formats.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Èmfasi en el desenvolupament de factors humans.</a:t>
            </a:r>
            <a:endParaRPr lang="ca-ES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70C0"/>
                </a:solidFill>
              </a:rPr>
              <a:t>Parada cardíaca al quiròfan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259703" y="20043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Poc detallat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755812" y="1373252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060231" y="1289276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957595" y="1842601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a-ES" b="1" dirty="0"/>
              <a:t>Nou algoritme </a:t>
            </a:r>
            <a:r>
              <a:rPr lang="ca-ES" dirty="0"/>
              <a:t>detallat</a:t>
            </a:r>
          </a:p>
          <a:p>
            <a:pPr algn="just"/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D</a:t>
            </a:r>
            <a:r>
              <a:rPr lang="ca-ES" b="1" dirty="0"/>
              <a:t>iagnòstic és d’exclusió </a:t>
            </a:r>
            <a:r>
              <a:rPr lang="ca-ES" dirty="0"/>
              <a:t>d’altres causes</a:t>
            </a:r>
          </a:p>
          <a:p>
            <a:pPr algn="just"/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b="1" dirty="0"/>
              <a:t>Maneig de les convulsions </a:t>
            </a:r>
            <a:r>
              <a:rPr lang="ca-ES" dirty="0"/>
              <a:t>si fos necessari amb BZD seguit propofol si estabilitat hemodinàmica. Assegurar via aèria. </a:t>
            </a:r>
          </a:p>
          <a:p>
            <a:pPr algn="just"/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b="1" dirty="0"/>
              <a:t>Dosis d’adrenalina més baixes </a:t>
            </a:r>
            <a:r>
              <a:rPr lang="ca-ES" dirty="0"/>
              <a:t>(≤1mcg.kg </a:t>
            </a:r>
            <a:r>
              <a:rPr lang="ca-ES" baseline="30000" dirty="0"/>
              <a:t>-1</a:t>
            </a:r>
            <a:r>
              <a:rPr lang="ca-ES" dirty="0"/>
              <a:t>)en lloc de bolus d’1mg.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S’afegeixen detalls en les recomenacions per </a:t>
            </a:r>
            <a:r>
              <a:rPr lang="ca-ES" b="1" dirty="0"/>
              <a:t>emulsió lipídica </a:t>
            </a:r>
            <a:r>
              <a:rPr lang="ca-ES" dirty="0"/>
              <a:t>al 20% (RESCATE en </a:t>
            </a:r>
            <a:r>
              <a:rPr lang="ca-ES" dirty="0" err="1"/>
              <a:t>shock</a:t>
            </a:r>
            <a:r>
              <a:rPr lang="ca-ES" dirty="0"/>
              <a:t>/ACR): dosis inicial 1,5ml.Kg </a:t>
            </a:r>
            <a:r>
              <a:rPr lang="ca-ES" baseline="30000" dirty="0"/>
              <a:t>-1 </a:t>
            </a:r>
            <a:r>
              <a:rPr lang="ca-ES" dirty="0"/>
              <a:t>en 1 minut, continuar infusió (0,25ml/Kg/min). Sense RE, duplicar a 0,5ml/Kg/min més dos </a:t>
            </a:r>
            <a:r>
              <a:rPr lang="ca-ES" dirty="0" err="1"/>
              <a:t>bolos</a:t>
            </a:r>
            <a:r>
              <a:rPr lang="ca-ES" dirty="0"/>
              <a:t> (interval 5min). Dosis acumulada (12ml Kg</a:t>
            </a:r>
            <a:r>
              <a:rPr lang="ca-ES" baseline="30000" dirty="0"/>
              <a:t> </a:t>
            </a:r>
            <a:r>
              <a:rPr lang="ca-ES" dirty="0"/>
              <a:t> h</a:t>
            </a:r>
            <a:r>
              <a:rPr lang="ca-ES" baseline="30000" dirty="0"/>
              <a:t> -1</a:t>
            </a:r>
            <a:r>
              <a:rPr lang="ca-ES" dirty="0"/>
              <a:t> ).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Evitar betabloquejants, bloquejants de canals de calci i vasopresina. 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Considerar SVA perllongat (fins a 1hora) i ECPR.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Toxicitat sistèmica per anestèsic local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259703" y="20043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Sense algoritme terapèutic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D52FF-4445-8184-3A4F-D3ACAA46B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AFEC038B-98FD-9C9F-919C-B056BDFBF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1452073-3BCA-C705-A3B9-4C40F8477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D2D431C-AD9C-F878-5436-14E7023AE7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E8E1ADA8-322A-5F27-0CF2-96D9C5153523}"/>
              </a:ext>
            </a:extLst>
          </p:cNvPr>
          <p:cNvSpPr txBox="1">
            <a:spLocks/>
          </p:cNvSpPr>
          <p:nvPr/>
        </p:nvSpPr>
        <p:spPr>
          <a:xfrm>
            <a:off x="755812" y="1373252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6BCE8B95-D7A1-34B6-8DBB-0586C3AE87ED}"/>
              </a:ext>
            </a:extLst>
          </p:cNvPr>
          <p:cNvSpPr txBox="1">
            <a:spLocks/>
          </p:cNvSpPr>
          <p:nvPr/>
        </p:nvSpPr>
        <p:spPr>
          <a:xfrm>
            <a:off x="6060231" y="1289276"/>
            <a:ext cx="5332445" cy="82391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6D6809B3-69DD-AE97-780D-2848D2F83013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B1245909-6094-1DC6-EFB3-683F1CDCDEB8}"/>
              </a:ext>
            </a:extLst>
          </p:cNvPr>
          <p:cNvSpPr txBox="1">
            <a:spLocks/>
          </p:cNvSpPr>
          <p:nvPr/>
        </p:nvSpPr>
        <p:spPr>
          <a:xfrm>
            <a:off x="5957595" y="1842601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/>
            <a:endParaRPr lang="ca-ES" dirty="0"/>
          </a:p>
          <a:p>
            <a:pPr algn="just"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D6DA51FB-BC7E-D569-C811-433F699A1FF3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4053178" cy="194867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Toxicitat sistèmica per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anestèsic local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ELI emulsió lipídica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>
            <a:extLst>
              <a:ext uri="{FF2B5EF4-FFF2-40B4-BE49-F238E27FC236}">
                <a16:creationId xmlns:a16="http://schemas.microsoft.com/office/drawing/2014/main" id="{CCFF80B9-F2BE-20B3-C6FD-E4E810203B46}"/>
              </a:ext>
            </a:extLst>
          </p:cNvPr>
          <p:cNvSpPr txBox="1">
            <a:spLocks/>
          </p:cNvSpPr>
          <p:nvPr/>
        </p:nvSpPr>
        <p:spPr>
          <a:xfrm>
            <a:off x="259703" y="20043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/>
            <a:endParaRPr lang="en-US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9DA677B-15E4-BE36-BF78-019E2D2D6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320022"/>
              </p:ext>
            </p:extLst>
          </p:nvPr>
        </p:nvGraphicFramePr>
        <p:xfrm>
          <a:off x="4143375" y="50497"/>
          <a:ext cx="5769977" cy="661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6" imgW="3657600" imgH="6610240" progId="Acrobat.Document.11">
                  <p:embed/>
                </p:oleObj>
              </mc:Choice>
              <mc:Fallback>
                <p:oleObj name="Acrobat Document" r:id="rId6" imgW="3657600" imgH="66102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3375" y="50497"/>
                        <a:ext cx="5769977" cy="661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233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587861" y="1970411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</a:t>
            </a: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5957595" y="2007732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966925" y="3173412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/>
            <a:endParaRPr lang="ca-ES" dirty="0"/>
          </a:p>
          <a:p>
            <a:pPr algn="just"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23935" y="962285"/>
            <a:ext cx="12129795" cy="698565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cirurgia cardíaca i pacients amb dispositiu d'assistència ventricular esquerra </a:t>
            </a:r>
            <a:br>
              <a:rPr lang="ca-ES" sz="3200" b="1" dirty="0">
                <a:solidFill>
                  <a:srgbClr val="0070C0"/>
                </a:solidFill>
              </a:rPr>
            </a:b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325018" y="3049361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32D33-801D-FF29-6E76-533771AD7477}"/>
              </a:ext>
            </a:extLst>
          </p:cNvPr>
          <p:cNvSpPr txBox="1"/>
          <p:nvPr/>
        </p:nvSpPr>
        <p:spPr>
          <a:xfrm>
            <a:off x="5453419" y="2514621"/>
            <a:ext cx="6262686" cy="3491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Algoritme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revisat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AC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després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cirurgía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cardíaca.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Agregat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algoritmo en AC en pacientes con DAVE.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Activació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equipo </a:t>
            </a:r>
            <a:r>
              <a:rPr lang="es-E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especiali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tza</a:t>
            </a: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DAVE. </a:t>
            </a:r>
            <a:r>
              <a:rPr lang="ca-ES" dirty="0"/>
              <a:t> La prioritat és la solució dels problemes del dispositius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Algoritmo SVA-postoperatorio cirugía cardiaca si aplicable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Fallo DAVE: 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-1 reanimador: diferir RCP 2 min para intentar restaurar funcionamiento DAVE </a:t>
            </a:r>
          </a:p>
          <a:p>
            <a:pPr>
              <a:buNone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  </a:t>
            </a:r>
            <a:r>
              <a:rPr lang="es-E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 reanimadores: iniciar SVA + intentar restaurar funcionamiento DAVE </a:t>
            </a:r>
            <a:endParaRPr lang="es-E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5852" y="642338"/>
            <a:ext cx="4943475" cy="616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4E9FB59-CFC7-B9C5-FF53-D45A575E44F8}"/>
              </a:ext>
            </a:extLst>
          </p:cNvPr>
          <p:cNvSpPr txBox="1"/>
          <p:nvPr/>
        </p:nvSpPr>
        <p:spPr>
          <a:xfrm>
            <a:off x="539221" y="2172385"/>
            <a:ext cx="28326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Re-</a:t>
            </a:r>
            <a:r>
              <a:rPr lang="ca-ES" dirty="0" err="1"/>
              <a:t>esternotomia</a:t>
            </a:r>
            <a:r>
              <a:rPr lang="ca-ES" dirty="0"/>
              <a:t> fins als </a:t>
            </a:r>
          </a:p>
          <a:p>
            <a:r>
              <a:rPr lang="ca-ES" dirty="0"/>
              <a:t>10 dies  post-IQ dins els 5 minuts</a:t>
            </a:r>
          </a:p>
          <a:p>
            <a:endParaRPr lang="ca-ES" dirty="0"/>
          </a:p>
          <a:p>
            <a:r>
              <a:rPr lang="ca-ES" dirty="0"/>
              <a:t>Reduir dosis d’adrenalina </a:t>
            </a:r>
          </a:p>
          <a:p>
            <a:r>
              <a:rPr lang="ca-ES" dirty="0"/>
              <a:t>(0,05-0,1mg)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013578" y="1643839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5906278" y="2461533"/>
            <a:ext cx="5854959" cy="3684588"/>
          </a:xfrm>
          <a:prstGeom prst="rect">
            <a:avLst/>
          </a:prstGeo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/>
              <a:t>Dades més robustes i completes sobre incidència i supervivència.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dirty="0"/>
              <a:t>Caracterització de les causes per grup d'edat (±35 anys).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/>
              <a:t>Conscienciació</a:t>
            </a:r>
            <a:r>
              <a:rPr lang="ca-ES" dirty="0"/>
              <a:t> sobre el risc en atletes recreatius i no d'elit.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b="1" dirty="0"/>
              <a:t>Orientació</a:t>
            </a:r>
            <a:r>
              <a:rPr lang="ca-ES" dirty="0"/>
              <a:t> específica per a esdeveniments amb alta assistència o televisats.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Parada cardíaca durant l’esport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/>
          <p:cNvSpPr txBox="1">
            <a:spLocks/>
          </p:cNvSpPr>
          <p:nvPr/>
        </p:nvSpPr>
        <p:spPr>
          <a:xfrm>
            <a:off x="278364" y="24615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Està</a:t>
            </a:r>
            <a:r>
              <a:rPr lang="en-US" dirty="0"/>
              <a:t> </a:t>
            </a:r>
            <a:r>
              <a:rPr lang="en-US" dirty="0" err="1"/>
              <a:t>poc</a:t>
            </a:r>
            <a:r>
              <a:rPr lang="en-US" dirty="0"/>
              <a:t> </a:t>
            </a:r>
            <a:r>
              <a:rPr lang="en-US" dirty="0" err="1"/>
              <a:t>detallat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060704"/>
            <a:ext cx="10515600" cy="629984"/>
          </a:xfrm>
        </p:spPr>
        <p:txBody>
          <a:bodyPr/>
          <a:lstStyle/>
          <a:p>
            <a:r>
              <a:rPr lang="ca-ES" sz="2400" b="1" dirty="0">
                <a:solidFill>
                  <a:srgbClr val="0070C0"/>
                </a:solidFill>
              </a:rPr>
              <a:t>Reanimació durant el transport</a:t>
            </a:r>
            <a:br>
              <a:rPr lang="ca-ES" b="1" dirty="0">
                <a:solidFill>
                  <a:srgbClr val="0070C0"/>
                </a:solidFill>
              </a:rPr>
            </a:br>
            <a:endParaRPr lang="ca-ES" b="1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a-ES" dirty="0"/>
              <a:t>El nou subcapítol Serveis mèdics d'emergència inclou l'aproximació inicial d’equips de </a:t>
            </a:r>
            <a:r>
              <a:rPr lang="ca-ES" b="1" dirty="0"/>
              <a:t>dos membres de SVA</a:t>
            </a:r>
            <a:endParaRPr lang="ca-ES" dirty="0"/>
          </a:p>
          <a:p>
            <a:pPr algn="just"/>
            <a:r>
              <a:rPr lang="ca-ES" dirty="0"/>
              <a:t>Ús de </a:t>
            </a:r>
            <a:r>
              <a:rPr lang="ca-ES" b="1" dirty="0"/>
              <a:t>catèters arterials </a:t>
            </a:r>
            <a:r>
              <a:rPr lang="ca-ES" dirty="0"/>
              <a:t>en l'entorn prehospitalari.</a:t>
            </a:r>
          </a:p>
          <a:p>
            <a:pPr algn="just"/>
            <a:r>
              <a:rPr lang="ca-ES" dirty="0"/>
              <a:t>L'aturada cardíaca durant el vol ara s'amplia mitjançant RCP en </a:t>
            </a:r>
            <a:r>
              <a:rPr lang="ca-ES" b="1" dirty="0"/>
              <a:t>microgravetat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463867-6D0C-4F70-3C0B-203133329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9A1A1FB-E1DD-9517-F877-4CB2D9C085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3B2CAA-8FC2-D7E6-F591-6FFCC2A6E1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26" y="96157"/>
            <a:ext cx="2379351" cy="54130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1E812-D68F-2152-8F91-7E895F87A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D5FC28DA-4276-F4A1-9821-9E2282A01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D810EEF-D381-4E1E-2FEF-71F3677E2F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0964865-4477-FC46-EF19-C8B7522531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A0E6B5D7-220A-E09A-5ADD-B9864E5BB2A7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4DB42A6D-2DD7-4F5D-9105-761F156CFA02}"/>
              </a:ext>
            </a:extLst>
          </p:cNvPr>
          <p:cNvSpPr txBox="1">
            <a:spLocks/>
          </p:cNvSpPr>
          <p:nvPr/>
        </p:nvSpPr>
        <p:spPr>
          <a:xfrm>
            <a:off x="6013578" y="1643839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8018288E-FDD1-1DE4-6EE1-BE3D4D1520AD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043EE66A-0775-2D35-CB46-8C1A6746BB13}"/>
              </a:ext>
            </a:extLst>
          </p:cNvPr>
          <p:cNvSpPr txBox="1">
            <a:spLocks/>
          </p:cNvSpPr>
          <p:nvPr/>
        </p:nvSpPr>
        <p:spPr>
          <a:xfrm>
            <a:off x="6022909" y="2766332"/>
            <a:ext cx="5854959" cy="3684588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3427A050-6B35-CFBD-083E-E84AB45EEB1A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asmàtics i </a:t>
            </a:r>
            <a:r>
              <a:rPr lang="ca-ES" sz="3200" b="1" dirty="0" err="1">
                <a:solidFill>
                  <a:srgbClr val="0070C0"/>
                </a:solidFill>
              </a:rPr>
              <a:t>EPOCs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>
            <a:extLst>
              <a:ext uri="{FF2B5EF4-FFF2-40B4-BE49-F238E27FC236}">
                <a16:creationId xmlns:a16="http://schemas.microsoft.com/office/drawing/2014/main" id="{8DA07080-3888-03BE-9286-7A99D71CC671}"/>
              </a:ext>
            </a:extLst>
          </p:cNvPr>
          <p:cNvSpPr txBox="1">
            <a:spLocks/>
          </p:cNvSpPr>
          <p:nvPr/>
        </p:nvSpPr>
        <p:spPr>
          <a:xfrm>
            <a:off x="278364" y="24615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dirty="0" err="1"/>
              <a:t>Tractament</a:t>
            </a:r>
            <a:r>
              <a:rPr lang="en-US" dirty="0"/>
              <a:t> </a:t>
            </a:r>
            <a:r>
              <a:rPr lang="en-US" dirty="0" err="1"/>
              <a:t>médic</a:t>
            </a:r>
            <a:r>
              <a:rPr lang="en-US" dirty="0"/>
              <a:t> 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DAD700-5434-C19B-B531-6A788F7ABF2E}"/>
              </a:ext>
            </a:extLst>
          </p:cNvPr>
          <p:cNvSpPr txBox="1"/>
          <p:nvPr/>
        </p:nvSpPr>
        <p:spPr>
          <a:xfrm>
            <a:off x="5197661" y="1731492"/>
            <a:ext cx="609447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3F7D16B-37AC-3A72-6FF0-A463421E7B09}"/>
              </a:ext>
            </a:extLst>
          </p:cNvPr>
          <p:cNvSpPr txBox="1"/>
          <p:nvPr/>
        </p:nvSpPr>
        <p:spPr>
          <a:xfrm>
            <a:off x="5099050" y="2166139"/>
            <a:ext cx="5010150" cy="474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Asma.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Oxigenoteràpia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100%.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Descartar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pneumotòrax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(4T),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mitjançant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clínica i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ecografia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Implementar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drenatge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sí que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procedeix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Intubar (per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reduir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pressions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Descompressió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manual del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tòrax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desconnectant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ventilador, per a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maneig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hiperventilació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dinàmica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hi ha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recomanacions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especials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relacionades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l'ús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VMNI.VMI, es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recomana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utilitzar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baixes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8-10/min,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Vt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suficient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permeti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expansió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toràcica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cas de PC i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compressions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toràciques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Considerar ECPR, en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hipoxèmia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refractària</a:t>
            </a:r>
            <a:r>
              <a:rPr lang="es-ES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BB2C8A-B4C8-587C-D4DF-F81B03D4DB6C}"/>
              </a:ext>
            </a:extLst>
          </p:cNvPr>
          <p:cNvSpPr txBox="1"/>
          <p:nvPr/>
        </p:nvSpPr>
        <p:spPr>
          <a:xfrm>
            <a:off x="9582150" y="1715868"/>
            <a:ext cx="245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dirty="0"/>
              <a:t>Nou algorisme escurçat</a:t>
            </a:r>
          </a:p>
        </p:txBody>
      </p:sp>
    </p:spTree>
    <p:extLst>
      <p:ext uri="{BB962C8B-B14F-4D97-AF65-F5344CB8AC3E}">
        <p14:creationId xmlns:p14="http://schemas.microsoft.com/office/powerpoint/2010/main" val="37434290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DDC39-1EFB-F692-0D0E-367492ACD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F97DB141-C0C1-C0FF-1EEA-6A4B5AC24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108C91F-D61D-9B8D-1BEF-7DC2F346D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8A55DD9-3CF7-0C70-D2E7-5269877DC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0039734C-AF52-49F0-6C9B-8354CC3A1B9D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C77054A9-B420-C289-19F5-9D2BF554BE2E}"/>
              </a:ext>
            </a:extLst>
          </p:cNvPr>
          <p:cNvSpPr txBox="1">
            <a:spLocks/>
          </p:cNvSpPr>
          <p:nvPr/>
        </p:nvSpPr>
        <p:spPr>
          <a:xfrm>
            <a:off x="6013578" y="1643839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E0A85B55-0C26-34F8-B663-63241532BD8A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78430FBD-6698-A0B6-7474-464F929463DF}"/>
              </a:ext>
            </a:extLst>
          </p:cNvPr>
          <p:cNvSpPr txBox="1">
            <a:spLocks/>
          </p:cNvSpPr>
          <p:nvPr/>
        </p:nvSpPr>
        <p:spPr>
          <a:xfrm>
            <a:off x="6022909" y="2766332"/>
            <a:ext cx="5854959" cy="3684588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9DDD5F81-144A-0374-B258-59CCB8406C8A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asmàtics i </a:t>
            </a:r>
            <a:r>
              <a:rPr lang="ca-ES" sz="3200" b="1" dirty="0" err="1">
                <a:solidFill>
                  <a:srgbClr val="0070C0"/>
                </a:solidFill>
              </a:rPr>
              <a:t>EPOCs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>
            <a:extLst>
              <a:ext uri="{FF2B5EF4-FFF2-40B4-BE49-F238E27FC236}">
                <a16:creationId xmlns:a16="http://schemas.microsoft.com/office/drawing/2014/main" id="{E2A25F81-99A0-D4F2-8FA7-2F51420DDE8F}"/>
              </a:ext>
            </a:extLst>
          </p:cNvPr>
          <p:cNvSpPr txBox="1">
            <a:spLocks/>
          </p:cNvSpPr>
          <p:nvPr/>
        </p:nvSpPr>
        <p:spPr>
          <a:xfrm>
            <a:off x="278364" y="24615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Tractament</a:t>
            </a:r>
            <a:r>
              <a:rPr lang="en-US" dirty="0"/>
              <a:t> medic 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7AAFAC4-754C-1F60-4401-B7A8E907C711}"/>
              </a:ext>
            </a:extLst>
          </p:cNvPr>
          <p:cNvSpPr txBox="1"/>
          <p:nvPr/>
        </p:nvSpPr>
        <p:spPr>
          <a:xfrm>
            <a:off x="5197661" y="1731492"/>
            <a:ext cx="6094476" cy="523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s-ES" sz="18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MPOC.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Segons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GOLD, administrar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oxigen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SpO2 de 88-92%,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monitorització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pCO2. Beta2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agonistes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inhalats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anticolinèrgics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repetint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dosis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segons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necessitat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corticoides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sistèmics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Inici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d'antibioticoteràpia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empírica.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VMNI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està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recomanada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presència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d'acidosi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respiratori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dispnea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severa,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signes de fatiga o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treball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respiratori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Fracàs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escalar a VMI (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sense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AET).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agitació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reducció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nivell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consciència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broncoaspiració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inestabilitat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hemodinàmica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vida per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hipòxia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són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IOT/VMI. Evitar la hipercapnia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baixes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I/E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(1/3)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mitjançant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reducció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inspiratori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per “ritmes no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desfibril·lables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mal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pronostic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casos selectes,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hipoxèmia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refractària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severa, es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proposar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ECMO V-V,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</a:t>
            </a: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AC.</a:t>
            </a: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28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74B03-A7ED-EB18-3B7D-528563EC3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4D14E99-6461-57B6-EDA4-D0AFB41E3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60977AA-B55C-3F1E-2F0C-9A8251C512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08AFA2B-9C9E-3D8C-4012-94CF5B2B85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8EBF6455-3857-979A-A1EC-1D875CEA6387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CF9B215F-BFAD-7340-DE13-1C91F37BD0CE}"/>
              </a:ext>
            </a:extLst>
          </p:cNvPr>
          <p:cNvSpPr txBox="1">
            <a:spLocks/>
          </p:cNvSpPr>
          <p:nvPr/>
        </p:nvSpPr>
        <p:spPr>
          <a:xfrm>
            <a:off x="6013578" y="1643839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078B324-A362-C48B-9DBD-56E42D9CF81F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9FDB3F58-86F5-FC5D-19E6-C322830BF029}"/>
              </a:ext>
            </a:extLst>
          </p:cNvPr>
          <p:cNvSpPr txBox="1">
            <a:spLocks/>
          </p:cNvSpPr>
          <p:nvPr/>
        </p:nvSpPr>
        <p:spPr>
          <a:xfrm>
            <a:off x="6022909" y="2766332"/>
            <a:ext cx="5854959" cy="3684588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Ara el focus se centra en els </a:t>
            </a:r>
            <a:r>
              <a:rPr lang="ca-ES" b="1" dirty="0"/>
              <a:t>pacients</a:t>
            </a:r>
            <a:r>
              <a:rPr lang="ca-ES" dirty="0"/>
              <a:t> d'hemodiàlisi i no en el lloc d’hemodiàlisi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/>
              <a:t>Infografia</a:t>
            </a:r>
            <a:r>
              <a:rPr lang="ca-ES" dirty="0"/>
              <a:t> de reanimació durant la diàlisi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/>
              <a:t>L’accés de diàlis</a:t>
            </a:r>
            <a:r>
              <a:rPr lang="ca-ES" dirty="0"/>
              <a:t>i ha de romandre </a:t>
            </a:r>
            <a:r>
              <a:rPr lang="ca-ES" b="1" dirty="0"/>
              <a:t>obert</a:t>
            </a:r>
            <a:r>
              <a:rPr lang="ca-ES" dirty="0"/>
              <a:t> i utilitzar-se per l’administració de fàrmacs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Parar la diàlisi, retornar el volum i parar la màquina.</a:t>
            </a:r>
          </a:p>
          <a:p>
            <a:pPr algn="just"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0B8C026D-5C02-9903-FF61-76DDE1482322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en hemodiàlisi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>
            <a:extLst>
              <a:ext uri="{FF2B5EF4-FFF2-40B4-BE49-F238E27FC236}">
                <a16:creationId xmlns:a16="http://schemas.microsoft.com/office/drawing/2014/main" id="{6634E802-60ED-F82F-4B69-6988D635736C}"/>
              </a:ext>
            </a:extLst>
          </p:cNvPr>
          <p:cNvSpPr txBox="1">
            <a:spLocks/>
          </p:cNvSpPr>
          <p:nvPr/>
        </p:nvSpPr>
        <p:spPr>
          <a:xfrm>
            <a:off x="278364" y="24615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 Es </a:t>
            </a:r>
            <a:r>
              <a:rPr lang="en-US" dirty="0" err="1"/>
              <a:t>focalitza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unitat</a:t>
            </a:r>
            <a:r>
              <a:rPr lang="en-US" dirty="0"/>
              <a:t> </a:t>
            </a:r>
            <a:r>
              <a:rPr lang="en-US" dirty="0" err="1"/>
              <a:t>d’hemodiàlisi</a:t>
            </a:r>
            <a:r>
              <a:rPr lang="en-US" dirty="0"/>
              <a:t>, no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els</a:t>
            </a:r>
            <a:r>
              <a:rPr lang="en-US" dirty="0"/>
              <a:t> </a:t>
            </a:r>
            <a:r>
              <a:rPr lang="en-US" dirty="0" err="1"/>
              <a:t>pacients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es </a:t>
            </a:r>
            <a:r>
              <a:rPr lang="en-US" dirty="0" err="1"/>
              <a:t>dialitzen</a:t>
            </a:r>
            <a:r>
              <a:rPr lang="en-US" dirty="0"/>
              <a:t> </a:t>
            </a:r>
          </a:p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4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t="23804" b="8612"/>
          <a:stretch>
            <a:fillRect/>
          </a:stretch>
        </p:blipFill>
        <p:spPr bwMode="auto">
          <a:xfrm>
            <a:off x="1466488" y="1816554"/>
            <a:ext cx="9184377" cy="428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00877" y="1027598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Missatges</a:t>
            </a:r>
            <a:r>
              <a:rPr kumimoji="0" lang="ca-E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claus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59260-D8FE-9A81-9979-0DAC51B17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63069DE4-5431-DBCD-51F4-C7CCBCF76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3A67F078-0959-C736-9D91-CB656E527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49B7862-2A03-09C9-A6BA-6551896CFB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A5BAE59C-8A4F-BF4A-4104-F3F6850BD884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090F33AE-6426-18B8-8230-D8FBA3CA23B9}"/>
              </a:ext>
            </a:extLst>
          </p:cNvPr>
          <p:cNvSpPr txBox="1">
            <a:spLocks/>
          </p:cNvSpPr>
          <p:nvPr/>
        </p:nvSpPr>
        <p:spPr>
          <a:xfrm>
            <a:off x="6013578" y="1643839"/>
            <a:ext cx="5332445" cy="82391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F17FCAAF-B219-1528-B21A-8441DD8A7FBE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2A5BF33A-7961-D1E1-4BDA-763285F08C73}"/>
              </a:ext>
            </a:extLst>
          </p:cNvPr>
          <p:cNvSpPr txBox="1">
            <a:spLocks/>
          </p:cNvSpPr>
          <p:nvPr/>
        </p:nvSpPr>
        <p:spPr>
          <a:xfrm>
            <a:off x="6022909" y="2766332"/>
            <a:ext cx="5854959" cy="36845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endParaRPr lang="ca-ES" dirty="0"/>
          </a:p>
          <a:p>
            <a:pPr algn="just">
              <a:buFont typeface="Arial" pitchFamily="34" charset="0"/>
              <a:buChar char="•"/>
            </a:pPr>
            <a:endParaRPr lang="ca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4B9B8D42-4F5D-8616-FC3F-F2F387FE332F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en hemodiàlisi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5 Marcador de contenido">
            <a:extLst>
              <a:ext uri="{FF2B5EF4-FFF2-40B4-BE49-F238E27FC236}">
                <a16:creationId xmlns:a16="http://schemas.microsoft.com/office/drawing/2014/main" id="{03D8FB24-3E04-559F-867C-87DDF79CDC3D}"/>
              </a:ext>
            </a:extLst>
          </p:cNvPr>
          <p:cNvSpPr txBox="1">
            <a:spLocks/>
          </p:cNvSpPr>
          <p:nvPr/>
        </p:nvSpPr>
        <p:spPr>
          <a:xfrm>
            <a:off x="278364" y="24615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endParaRPr lang="en-US" dirty="0"/>
          </a:p>
          <a:p>
            <a:pPr algn="just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5E1519-3F8B-3CCE-2E14-94CBAE3D6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35" y="1483568"/>
            <a:ext cx="8558730" cy="48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418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C6627-4119-932C-C6F8-661D9644C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3737B534-25DA-7A63-BC32-A1A67743C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102BD03-FC73-2B07-BE54-235B04651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6BE1B6C-AD0D-2F18-9FB3-C324663EDE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390AECA1-9F79-72DB-D7B5-E9A31DF5A6B3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9C5900A2-FD4F-DA4A-6D55-F3A5AB8EF75E}"/>
              </a:ext>
            </a:extLst>
          </p:cNvPr>
          <p:cNvSpPr txBox="1">
            <a:spLocks/>
          </p:cNvSpPr>
          <p:nvPr/>
        </p:nvSpPr>
        <p:spPr>
          <a:xfrm>
            <a:off x="6013578" y="1643839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145C28FC-70B8-14DE-FED4-A1DCDCD35CC6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98461D88-03AA-FFF5-CCE8-ACE29E8A3A2B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obesos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36F06FF2-9809-5F14-75C1-E9FD78D20FE1}"/>
              </a:ext>
            </a:extLst>
          </p:cNvPr>
          <p:cNvSpPr txBox="1">
            <a:spLocks/>
          </p:cNvSpPr>
          <p:nvPr/>
        </p:nvSpPr>
        <p:spPr>
          <a:xfrm>
            <a:off x="6013578" y="2461533"/>
            <a:ext cx="5471841" cy="1528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2800" noProof="0"/>
              <a:t>Sense diferències: es recomana SVB i SVA estàndard!</a:t>
            </a:r>
          </a:p>
        </p:txBody>
      </p:sp>
      <p:sp>
        <p:nvSpPr>
          <p:cNvPr id="3" name="5 Marcador de contenido">
            <a:extLst>
              <a:ext uri="{FF2B5EF4-FFF2-40B4-BE49-F238E27FC236}">
                <a16:creationId xmlns:a16="http://schemas.microsoft.com/office/drawing/2014/main" id="{DBD341C4-63E4-B664-65B7-02F19BA93033}"/>
              </a:ext>
            </a:extLst>
          </p:cNvPr>
          <p:cNvSpPr txBox="1">
            <a:spLocks/>
          </p:cNvSpPr>
          <p:nvPr/>
        </p:nvSpPr>
        <p:spPr>
          <a:xfrm>
            <a:off x="278364" y="24615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a-ES" noProof="0" dirty="0"/>
              <a:t> Anomena les dificultats que hi ha en fer maniobres de RCP efectiva en un pacient obès. </a:t>
            </a:r>
          </a:p>
        </p:txBody>
      </p:sp>
    </p:spTree>
    <p:extLst>
      <p:ext uri="{BB962C8B-B14F-4D97-AF65-F5344CB8AC3E}">
        <p14:creationId xmlns:p14="http://schemas.microsoft.com/office/powerpoint/2010/main" val="24166392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FECDD-D72D-F1E1-268B-57DDFCB70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D4288243-7FFF-B5D4-F499-0F536E6D9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61E2B95-EBEA-4955-A34E-582E9642A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9A83973-3F40-90F0-0A97-B6D9D6EB5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078D8275-C454-D074-096C-D6164AB671E9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38CB7EBD-2DC0-F715-A5FF-4F2C5216002B}"/>
              </a:ext>
            </a:extLst>
          </p:cNvPr>
          <p:cNvSpPr txBox="1">
            <a:spLocks/>
          </p:cNvSpPr>
          <p:nvPr/>
        </p:nvSpPr>
        <p:spPr>
          <a:xfrm>
            <a:off x="6013578" y="1643839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2E5ACC35-7598-771C-AF45-31D75BA3B363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14B26189-D889-E391-9EA1-1825B3587086}"/>
              </a:ext>
            </a:extLst>
          </p:cNvPr>
          <p:cNvSpPr txBox="1">
            <a:spLocks/>
          </p:cNvSpPr>
          <p:nvPr/>
        </p:nvSpPr>
        <p:spPr>
          <a:xfrm>
            <a:off x="6022909" y="2228850"/>
            <a:ext cx="5854959" cy="2619375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/>
              <a:t>Profunditat </a:t>
            </a:r>
            <a:r>
              <a:rPr lang="ca-ES" dirty="0"/>
              <a:t>de compressió toràcica reduïda a </a:t>
            </a:r>
            <a:r>
              <a:rPr lang="ca-ES" b="1" dirty="0"/>
              <a:t>3–4 cm.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Es requereix una </a:t>
            </a:r>
            <a:r>
              <a:rPr lang="ca-ES" b="1" dirty="0"/>
              <a:t>força més gran </a:t>
            </a:r>
            <a:r>
              <a:rPr lang="ca-ES" dirty="0"/>
              <a:t>per aplicar compressions toràciques efectives en cas de correcció amb </a:t>
            </a:r>
            <a:r>
              <a:rPr lang="ca-ES" b="1" dirty="0"/>
              <a:t>barra de </a:t>
            </a:r>
            <a:r>
              <a:rPr lang="ca-ES" b="1" dirty="0" err="1"/>
              <a:t>Nuss</a:t>
            </a:r>
            <a:r>
              <a:rPr lang="ca-ES" b="1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Ús de la col·locació de </a:t>
            </a:r>
            <a:r>
              <a:rPr lang="ca-ES" b="1" dirty="0"/>
              <a:t>pegats anteroposteriors </a:t>
            </a:r>
            <a:r>
              <a:rPr lang="ca-ES" dirty="0"/>
              <a:t>per a la desfibril·lació.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9838BD3A-2B6D-AB1F-10F3-2301E316E418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amb </a:t>
            </a:r>
            <a:r>
              <a:rPr lang="ca-ES" sz="3200" b="1" dirty="0" err="1">
                <a:solidFill>
                  <a:srgbClr val="0070C0"/>
                </a:solidFill>
              </a:rPr>
              <a:t>pectus</a:t>
            </a:r>
            <a:r>
              <a:rPr lang="ca-ES" sz="3200" b="1" dirty="0">
                <a:solidFill>
                  <a:srgbClr val="0070C0"/>
                </a:solidFill>
              </a:rPr>
              <a:t> </a:t>
            </a:r>
            <a:r>
              <a:rPr lang="ca-ES" sz="3200" b="1" dirty="0" err="1">
                <a:solidFill>
                  <a:srgbClr val="0070C0"/>
                </a:solidFill>
              </a:rPr>
              <a:t>excavatum</a:t>
            </a:r>
            <a:r>
              <a:rPr lang="ca-ES" sz="3200" b="1" dirty="0">
                <a:solidFill>
                  <a:srgbClr val="0070C0"/>
                </a:solidFill>
              </a:rPr>
              <a:t>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5 Marcador de contenido">
            <a:extLst>
              <a:ext uri="{FF2B5EF4-FFF2-40B4-BE49-F238E27FC236}">
                <a16:creationId xmlns:a16="http://schemas.microsoft.com/office/drawing/2014/main" id="{9F05D3B9-04A4-45C1-9786-A3CF32C5DEAB}"/>
              </a:ext>
            </a:extLst>
          </p:cNvPr>
          <p:cNvSpPr txBox="1">
            <a:spLocks/>
          </p:cNvSpPr>
          <p:nvPr/>
        </p:nvSpPr>
        <p:spPr>
          <a:xfrm>
            <a:off x="278364" y="2461533"/>
            <a:ext cx="5627914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/>
              <a:t> Aquest </a:t>
            </a:r>
            <a:r>
              <a:rPr lang="en-US" dirty="0" err="1"/>
              <a:t>apartat</a:t>
            </a:r>
            <a:r>
              <a:rPr lang="en-US" dirty="0"/>
              <a:t> no </a:t>
            </a:r>
            <a:r>
              <a:rPr lang="en-US" dirty="0" err="1"/>
              <a:t>està</a:t>
            </a:r>
            <a:r>
              <a:rPr lang="en-US" dirty="0"/>
              <a:t> </a:t>
            </a:r>
            <a:r>
              <a:rPr lang="en-US" dirty="0" err="1"/>
              <a:t>contemplat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870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71C5A-557F-9EC0-E71E-0FB5A8826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17385A23-147D-1FDC-DA05-6B9F2A0B6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FC5CA9C-D43C-6D91-903D-81BDB9AD8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14B2568-6B91-1903-A6BF-ADFE6E6B2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2DE51700-E8DB-73A5-1671-22C572A5E4EF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81D33EB7-5CD7-E4FF-C923-30DC835F143B}"/>
              </a:ext>
            </a:extLst>
          </p:cNvPr>
          <p:cNvSpPr txBox="1">
            <a:spLocks/>
          </p:cNvSpPr>
          <p:nvPr/>
        </p:nvSpPr>
        <p:spPr>
          <a:xfrm>
            <a:off x="6013578" y="1643839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228A795-2726-EFCD-4F5F-A38D2DDA9045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85D70E2C-35EE-5A10-2D9B-B316B7F380D6}"/>
              </a:ext>
            </a:extLst>
          </p:cNvPr>
          <p:cNvSpPr txBox="1">
            <a:spLocks/>
          </p:cNvSpPr>
          <p:nvPr/>
        </p:nvSpPr>
        <p:spPr>
          <a:xfrm>
            <a:off x="6218850" y="2342269"/>
            <a:ext cx="5854959" cy="3684588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b="1" dirty="0"/>
              <a:t>4 H + 4 </a:t>
            </a:r>
            <a:r>
              <a:rPr lang="ca-ES" b="1" dirty="0" err="1"/>
              <a:t>T</a:t>
            </a:r>
            <a:r>
              <a:rPr lang="ca-ES" b="1" dirty="0"/>
              <a:t> </a:t>
            </a:r>
            <a:r>
              <a:rPr lang="ca-ES" b="1" dirty="0">
                <a:solidFill>
                  <a:schemeClr val="accent1"/>
                </a:solidFill>
              </a:rPr>
              <a:t>+ 4 P</a:t>
            </a:r>
          </a:p>
          <a:p>
            <a:pPr>
              <a:lnSpc>
                <a:spcPct val="150000"/>
              </a:lnSpc>
            </a:pPr>
            <a:r>
              <a:rPr lang="ca-ES" dirty="0"/>
              <a:t>Afegeix a l'algoritme SVA que introdueix les causes maternes reversibles "</a:t>
            </a:r>
            <a:r>
              <a:rPr lang="ca-ES" b="1" dirty="0"/>
              <a:t>4P" (</a:t>
            </a:r>
            <a:r>
              <a:rPr lang="ca-ES" b="1" dirty="0">
                <a:solidFill>
                  <a:schemeClr val="accent1"/>
                </a:solidFill>
              </a:rPr>
              <a:t>P</a:t>
            </a:r>
            <a:r>
              <a:rPr lang="ca-ES" b="1" dirty="0"/>
              <a:t>reeclàmpsia/eclàmpsia, sèpsia </a:t>
            </a:r>
            <a:r>
              <a:rPr lang="ca-ES" b="1" dirty="0">
                <a:solidFill>
                  <a:schemeClr val="accent1"/>
                </a:solidFill>
              </a:rPr>
              <a:t>P</a:t>
            </a:r>
            <a:r>
              <a:rPr lang="ca-ES" b="1" dirty="0"/>
              <a:t>uerperal, problemes </a:t>
            </a:r>
            <a:r>
              <a:rPr lang="ca-ES" b="1" dirty="0">
                <a:solidFill>
                  <a:schemeClr val="accent1"/>
                </a:solidFill>
              </a:rPr>
              <a:t>P</a:t>
            </a:r>
            <a:r>
              <a:rPr lang="ca-ES" b="1" dirty="0"/>
              <a:t>lacentaris/uterins, cardiomiopatia </a:t>
            </a:r>
          </a:p>
          <a:p>
            <a:pPr>
              <a:lnSpc>
                <a:spcPct val="150000"/>
              </a:lnSpc>
              <a:buNone/>
            </a:pPr>
            <a:r>
              <a:rPr lang="ca-ES" b="1" dirty="0" err="1">
                <a:solidFill>
                  <a:schemeClr val="accent1"/>
                </a:solidFill>
              </a:rPr>
              <a:t>P</a:t>
            </a:r>
            <a:r>
              <a:rPr lang="ca-ES" b="1" dirty="0" err="1"/>
              <a:t>eripart</a:t>
            </a:r>
            <a:r>
              <a:rPr lang="ca-ES" b="1" dirty="0"/>
              <a:t>)</a:t>
            </a:r>
          </a:p>
          <a:p>
            <a:pPr>
              <a:lnSpc>
                <a:spcPct val="150000"/>
              </a:lnSpc>
              <a:buNone/>
            </a:pPr>
            <a:endParaRPr lang="ca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Afegeix estadístiques de mortalitat global i destaca que l'embaràs pot no ser clínicament evident</a:t>
            </a:r>
          </a:p>
          <a:p>
            <a:pPr>
              <a:lnSpc>
                <a:spcPct val="150000"/>
              </a:lnSpc>
            </a:pPr>
            <a:endParaRPr lang="ca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17DD53D0-4340-347F-0219-0F860CD56711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gestants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5 Marcador de contenido">
            <a:extLst>
              <a:ext uri="{FF2B5EF4-FFF2-40B4-BE49-F238E27FC236}">
                <a16:creationId xmlns:a16="http://schemas.microsoft.com/office/drawing/2014/main" id="{A6981D6B-5F1F-0B4F-1E35-55E8BA33B65D}"/>
              </a:ext>
            </a:extLst>
          </p:cNvPr>
          <p:cNvSpPr txBox="1">
            <a:spLocks/>
          </p:cNvSpPr>
          <p:nvPr/>
        </p:nvSpPr>
        <p:spPr>
          <a:xfrm>
            <a:off x="278364" y="2461533"/>
            <a:ext cx="5355318" cy="368458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ca-ES" dirty="0"/>
              <a:t>Ús de les 4H i les 4T.</a:t>
            </a:r>
            <a:r>
              <a:rPr lang="en-US" dirty="0"/>
              <a:t>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dirty="0"/>
              <a:t> Defineix l'aturada cardíaca materna com la que es produeix durant l'embaràs i fins a 6 setmanes post part. </a:t>
            </a:r>
          </a:p>
        </p:txBody>
      </p:sp>
    </p:spTree>
    <p:extLst>
      <p:ext uri="{BB962C8B-B14F-4D97-AF65-F5344CB8AC3E}">
        <p14:creationId xmlns:p14="http://schemas.microsoft.com/office/powerpoint/2010/main" val="3724701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6D520-9B78-834C-A20B-447327AA6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AD58E4A5-1DBE-B687-0A11-5953A05901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1D512E79-EC58-5CF0-CFD4-A5663D07F4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CCB9BED-DAB4-616F-6AA1-45E0640F2A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>
            <a:extLst>
              <a:ext uri="{FF2B5EF4-FFF2-40B4-BE49-F238E27FC236}">
                <a16:creationId xmlns:a16="http://schemas.microsoft.com/office/drawing/2014/main" id="{17016F75-026F-83A3-30D7-AD063B7C6974}"/>
              </a:ext>
            </a:extLst>
          </p:cNvPr>
          <p:cNvSpPr txBox="1">
            <a:spLocks/>
          </p:cNvSpPr>
          <p:nvPr/>
        </p:nvSpPr>
        <p:spPr>
          <a:xfrm>
            <a:off x="681167" y="1578526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>
            <a:extLst>
              <a:ext uri="{FF2B5EF4-FFF2-40B4-BE49-F238E27FC236}">
                <a16:creationId xmlns:a16="http://schemas.microsoft.com/office/drawing/2014/main" id="{82980629-CA90-5BB8-B479-0E6429224748}"/>
              </a:ext>
            </a:extLst>
          </p:cNvPr>
          <p:cNvSpPr txBox="1">
            <a:spLocks/>
          </p:cNvSpPr>
          <p:nvPr/>
        </p:nvSpPr>
        <p:spPr>
          <a:xfrm>
            <a:off x="6013578" y="1643839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6B238275-2528-77EA-B2A4-5DC12E8F591B}"/>
              </a:ext>
            </a:extLst>
          </p:cNvPr>
          <p:cNvSpPr txBox="1">
            <a:spLocks/>
          </p:cNvSpPr>
          <p:nvPr/>
        </p:nvSpPr>
        <p:spPr>
          <a:xfrm>
            <a:off x="475895" y="200122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10" name="5 Marcador de contenido">
            <a:extLst>
              <a:ext uri="{FF2B5EF4-FFF2-40B4-BE49-F238E27FC236}">
                <a16:creationId xmlns:a16="http://schemas.microsoft.com/office/drawing/2014/main" id="{638F5BC9-0A80-F531-9344-4D122C088562}"/>
              </a:ext>
            </a:extLst>
          </p:cNvPr>
          <p:cNvSpPr txBox="1">
            <a:spLocks/>
          </p:cNvSpPr>
          <p:nvPr/>
        </p:nvSpPr>
        <p:spPr>
          <a:xfrm>
            <a:off x="6013578" y="2388409"/>
            <a:ext cx="5854959" cy="3684588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Suggereix el </a:t>
            </a:r>
            <a:r>
              <a:rPr lang="ca-ES" b="1" dirty="0"/>
              <a:t>desplaçament manual </a:t>
            </a:r>
            <a:r>
              <a:rPr lang="ca-ES" dirty="0"/>
              <a:t>com a preferible, a causa de l'aspecte pràctic.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Emfatitza la preparació immediata per a la </a:t>
            </a:r>
            <a:r>
              <a:rPr lang="ca-ES" b="1" dirty="0" err="1"/>
              <a:t>histerotomia</a:t>
            </a:r>
            <a:r>
              <a:rPr lang="ca-ES" b="1" dirty="0"/>
              <a:t> de reanimació a menys de 5 min</a:t>
            </a:r>
            <a:r>
              <a:rPr lang="ca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Recomanació pràctica de retirar els monitors fetals per prevenir cremades.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dirty="0"/>
              <a:t>Accés IV/IO per </a:t>
            </a:r>
            <a:r>
              <a:rPr lang="ca-ES" b="1" dirty="0"/>
              <a:t>sobre del diafragma </a:t>
            </a:r>
            <a:r>
              <a:rPr lang="ca-ES" dirty="0"/>
              <a:t>quan sigui possible.</a:t>
            </a:r>
          </a:p>
          <a:p>
            <a:pPr>
              <a:buNone/>
            </a:pPr>
            <a:endParaRPr lang="ca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a-ES" dirty="0"/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id="{163607AE-D5A1-81CA-9586-EE166F2D80A4}"/>
              </a:ext>
            </a:extLst>
          </p:cNvPr>
          <p:cNvSpPr txBox="1">
            <a:spLocks/>
          </p:cNvSpPr>
          <p:nvPr/>
        </p:nvSpPr>
        <p:spPr>
          <a:xfrm>
            <a:off x="242597" y="785003"/>
            <a:ext cx="11663264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ca-ES" sz="3200" b="1" dirty="0">
                <a:solidFill>
                  <a:srgbClr val="0070C0"/>
                </a:solidFill>
              </a:rPr>
              <a:t>Reanimació en pacients gestants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599F1A-A98D-15E4-CC91-324295D1E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269908"/>
              </p:ext>
            </p:extLst>
          </p:nvPr>
        </p:nvGraphicFramePr>
        <p:xfrm>
          <a:off x="838200" y="3589814"/>
          <a:ext cx="10515600" cy="2743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567822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s-ES" dirty="0">
                        <a:effectLst/>
                        <a:latin typeface="Helvetica" pitchFamily="2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2299688"/>
                  </a:ext>
                </a:extLst>
              </a:tr>
            </a:tbl>
          </a:graphicData>
        </a:graphic>
      </p:graphicFrame>
      <p:sp>
        <p:nvSpPr>
          <p:cNvPr id="3" name="5 Marcador de contenido">
            <a:extLst>
              <a:ext uri="{FF2B5EF4-FFF2-40B4-BE49-F238E27FC236}">
                <a16:creationId xmlns:a16="http://schemas.microsoft.com/office/drawing/2014/main" id="{B337452E-3DFA-A84D-DD10-DB07B0426972}"/>
              </a:ext>
            </a:extLst>
          </p:cNvPr>
          <p:cNvSpPr txBox="1">
            <a:spLocks/>
          </p:cNvSpPr>
          <p:nvPr/>
        </p:nvSpPr>
        <p:spPr>
          <a:xfrm>
            <a:off x="278364" y="2518876"/>
            <a:ext cx="5355318" cy="368458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dirty="0"/>
              <a:t> Recomana el desplaçament uterí manual esquerre; la inclinació lateral esquerra es discuteix amb advertències.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a-ES" dirty="0"/>
              <a:t> Recomana el part dins durant els 5 minuts posteriors a l’ACR, si no hi ha retorn de la circulació espontània (ROSC). </a:t>
            </a:r>
          </a:p>
        </p:txBody>
      </p:sp>
    </p:spTree>
    <p:extLst>
      <p:ext uri="{BB962C8B-B14F-4D97-AF65-F5344CB8AC3E}">
        <p14:creationId xmlns:p14="http://schemas.microsoft.com/office/powerpoint/2010/main" val="19289185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CB9D7-A0B3-0AB0-0ABA-DA4DDAE81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774" y="2446338"/>
            <a:ext cx="9144000" cy="2387600"/>
          </a:xfrm>
        </p:spPr>
        <p:txBody>
          <a:bodyPr/>
          <a:lstStyle/>
          <a:p>
            <a:r>
              <a:rPr lang="ca-ES" b="1" dirty="0">
                <a:solidFill>
                  <a:srgbClr val="032F6F"/>
                </a:solidFill>
              </a:rPr>
              <a:t>PREGUNTES?</a:t>
            </a:r>
            <a:br>
              <a:rPr lang="ca-ES" b="1" dirty="0">
                <a:solidFill>
                  <a:srgbClr val="032F6F"/>
                </a:solidFill>
              </a:rPr>
            </a:br>
            <a:endParaRPr lang="ca-ES" b="1" dirty="0">
              <a:solidFill>
                <a:srgbClr val="032F6F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10BCD2-F43C-F502-EF0F-09608447A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2" y="172611"/>
            <a:ext cx="861196" cy="3884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9408E8-0E6A-E790-B302-8CF35EF97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47D5E9-C1FC-81E0-85F1-C90620571C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86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821544" y="1411514"/>
            <a:ext cx="8548915" cy="4034972"/>
          </a:xfrm>
          <a:prstGeom prst="roundRect">
            <a:avLst>
              <a:gd name="adj" fmla="val 5516"/>
            </a:avLst>
          </a:prstGeom>
          <a:solidFill>
            <a:srgbClr val="1699D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: Rounded Corners 37"/>
          <p:cNvSpPr/>
          <p:nvPr/>
        </p:nvSpPr>
        <p:spPr>
          <a:xfrm>
            <a:off x="1224955" y="815298"/>
            <a:ext cx="9742093" cy="5227411"/>
          </a:xfrm>
          <a:prstGeom prst="roundRect">
            <a:avLst>
              <a:gd name="adj" fmla="val 3185"/>
            </a:avLst>
          </a:prstGeom>
          <a:noFill/>
          <a:ln>
            <a:solidFill>
              <a:srgbClr val="1699D7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/>
          <p:cNvSpPr txBox="1"/>
          <p:nvPr/>
        </p:nvSpPr>
        <p:spPr>
          <a:xfrm>
            <a:off x="3410853" y="2802455"/>
            <a:ext cx="5370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Gràcies</a:t>
            </a:r>
            <a:endParaRPr lang="en-ID" sz="66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772886" y="2113007"/>
            <a:ext cx="10515600" cy="416422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circumstàncies especials en adults exigeixen 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identificar i tractar ràpidament la causa reversible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perquè sovint és el factor decisiu per a la supervivència.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ERC 2025 subratllen: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⭐ actuar de 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 específica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segons l’escenari</a:t>
            </a:r>
            <a:b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⭐ mantenir el focus en les 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causes reversibles</a:t>
            </a:r>
            <a:b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⭐ integració de 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tècniques especialitzades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només en centres preparats</a:t>
            </a:r>
            <a:b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⭐ mantenir la 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seguretat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l’equip en totes les situacions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00877" y="1027598"/>
            <a:ext cx="105156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Consideracions generals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698241" y="2152197"/>
            <a:ext cx="10515600" cy="176666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Iniciar la reanimació seguint 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l'algoritme estàndard de SVA 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aturada cardíaca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Abordar sempre las 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H i 4T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la hipòxia, la hipovolèmia, els trastorns electrolítics, la hipotèrmia, el taponament cardíac, el pneumotòrax a tensió, la trombosi i els agents tòxics.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 escau, 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prioritzeu el tractament de les causes reversibles</a:t>
            </a:r>
            <a:r>
              <a:rPr kumimoji="0" lang="ca-E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fins i tot si les compressions toràciques s'interrompen breument.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07571" y="1186220"/>
            <a:ext cx="10515600" cy="67990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Recomanacions generals</a:t>
            </a:r>
            <a:br>
              <a:rPr kumimoji="0" lang="ca-E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172199" y="1681163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400" dirty="0"/>
              <a:t>No hi ha evidències per l’ús rutinari de corticoids o antihistamínics</a:t>
            </a:r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sz="2400" dirty="0"/>
              <a:t>L'administració d'antihistamínics NO HAURIA DE DEMORAR l'administració d'ADRENALINA.</a:t>
            </a:r>
          </a:p>
          <a:p>
            <a:endParaRPr lang="es-ES" sz="2400" dirty="0"/>
          </a:p>
          <a:p>
            <a:pPr>
              <a:buFont typeface="Arial" pitchFamily="34" charset="0"/>
              <a:buChar char="•"/>
            </a:pPr>
            <a:r>
              <a:rPr lang="es-ES" sz="2400" dirty="0"/>
              <a:t>Les recomanacions d'ERC estan en contra d'ús rutinari de corticoides</a:t>
            </a:r>
          </a:p>
          <a:p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810208" y="850317"/>
            <a:ext cx="10515600" cy="69856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Anafilaxia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❌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4 Marcador de texto"/>
          <p:cNvSpPr txBox="1">
            <a:spLocks/>
          </p:cNvSpPr>
          <p:nvPr/>
        </p:nvSpPr>
        <p:spPr>
          <a:xfrm>
            <a:off x="6172199" y="1681163"/>
            <a:ext cx="5332445" cy="823912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✔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ERC Guies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a-E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s-ES" sz="2000" dirty="0"/>
              <a:t>Protegir el cor administrar 10ml de clorur calcíc 10% ev, ràpid, en bolo. Es pot repetir la dosi si la PC és refractària o perllongada.</a:t>
            </a:r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6172199" y="2505075"/>
            <a:ext cx="5854959" cy="3684588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s-ES" dirty="0"/>
              <a:t>No hi ha evidència a favor o en contra de l'ús de </a:t>
            </a:r>
            <a:r>
              <a:rPr lang="es-ES" b="1" dirty="0"/>
              <a:t>calci intravenós </a:t>
            </a:r>
            <a:r>
              <a:rPr lang="es-ES" dirty="0"/>
              <a:t>en la hiperpotassèmia</a:t>
            </a:r>
          </a:p>
          <a:p>
            <a:pPr algn="just"/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ca-ES" b="1" dirty="0"/>
              <a:t>Monitorització</a:t>
            </a:r>
            <a:r>
              <a:rPr lang="ca-ES" dirty="0"/>
              <a:t> amb </a:t>
            </a:r>
            <a:r>
              <a:rPr lang="ca-ES" b="1" dirty="0"/>
              <a:t>ECG</a:t>
            </a:r>
            <a:r>
              <a:rPr lang="ca-ES" dirty="0"/>
              <a:t> pre i post calci intravenós.</a:t>
            </a:r>
          </a:p>
          <a:p>
            <a:pPr algn="just"/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Recomanació </a:t>
            </a:r>
            <a:r>
              <a:rPr lang="ca-ES" b="1" dirty="0"/>
              <a:t>contra l'ús rutinari de bicarbonat </a:t>
            </a:r>
            <a:r>
              <a:rPr lang="ca-ES" dirty="0"/>
              <a:t>de sodi en el tractament de la hiperpotassèmia en casos no cardíacs.</a:t>
            </a:r>
          </a:p>
          <a:p>
            <a:pPr algn="just"/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S’introdueix un algoritme específic i revisat </a:t>
            </a:r>
            <a:r>
              <a:rPr lang="ca-ES" b="1" dirty="0"/>
              <a:t>d’algoritme d’hiperpotassèmia</a:t>
            </a:r>
            <a:r>
              <a:rPr lang="ca-ES" dirty="0"/>
              <a:t>:  èmfasi en la iniciació de tractaments per reduir el potassi i guia afegida en aturades cardíaques.</a:t>
            </a:r>
          </a:p>
          <a:p>
            <a:pPr algn="just"/>
            <a:endParaRPr lang="ca-ES" dirty="0"/>
          </a:p>
          <a:p>
            <a:pPr algn="just">
              <a:buFont typeface="Arial" pitchFamily="34" charset="0"/>
              <a:buChar char="•"/>
            </a:pPr>
            <a:r>
              <a:rPr lang="ca-ES" dirty="0"/>
              <a:t>Corregir amb </a:t>
            </a:r>
            <a:r>
              <a:rPr lang="ca-ES" b="1" dirty="0"/>
              <a:t>dèficit de magnesi </a:t>
            </a:r>
            <a:r>
              <a:rPr lang="ca-ES" dirty="0"/>
              <a:t>a corregir dèficits d’hipopotassèmia</a:t>
            </a:r>
          </a:p>
          <a:p>
            <a:pPr>
              <a:buFont typeface="Arial" pitchFamily="34" charset="0"/>
              <a:buChar char="•"/>
            </a:pP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791546" y="785003"/>
            <a:ext cx="10515600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pt-BR" sz="3200" b="1" dirty="0">
                <a:solidFill>
                  <a:srgbClr val="0070C0"/>
                </a:solidFill>
              </a:rPr>
              <a:t>Hiper/hipopotassèmia i altres trastorns electrolítics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3" y="101036"/>
            <a:ext cx="2379351" cy="541302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45" y="172611"/>
            <a:ext cx="1316929" cy="38840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b="6342"/>
          <a:stretch>
            <a:fillRect/>
          </a:stretch>
        </p:blipFill>
        <p:spPr bwMode="auto">
          <a:xfrm>
            <a:off x="3127283" y="1483568"/>
            <a:ext cx="4972051" cy="488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791546" y="785003"/>
            <a:ext cx="10515600" cy="69856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pt-BR" sz="3200" b="1" dirty="0">
                <a:solidFill>
                  <a:srgbClr val="0070C0"/>
                </a:solidFill>
              </a:rPr>
              <a:t>Algoritme de la Hiperpotassèmia en adults </a:t>
            </a:r>
            <a:br>
              <a:rPr kumimoji="0" lang="ca-E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ca-E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8975</TotalTime>
  <Words>3228</Words>
  <Application>Microsoft Office PowerPoint</Application>
  <PresentationFormat>Panorámica</PresentationFormat>
  <Paragraphs>379</Paragraphs>
  <Slides>46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5" baseType="lpstr">
      <vt:lpstr>Aptos</vt:lpstr>
      <vt:lpstr>Arial</vt:lpstr>
      <vt:lpstr>Cairo</vt:lpstr>
      <vt:lpstr>Calibri</vt:lpstr>
      <vt:lpstr>Helvetica</vt:lpstr>
      <vt:lpstr>Times New Roman</vt:lpstr>
      <vt:lpstr>Wingdings</vt:lpstr>
      <vt:lpstr>Office Theme</vt:lpstr>
      <vt:lpstr>Acrobat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Reanimació durant el transport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PREGUNTES?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nawra jayusman</dc:creator>
  <cp:lastModifiedBy>usuari</cp:lastModifiedBy>
  <cp:revision>127</cp:revision>
  <dcterms:created xsi:type="dcterms:W3CDTF">2021-10-19T00:45:00Z</dcterms:created>
  <dcterms:modified xsi:type="dcterms:W3CDTF">2026-01-27T15:54:29Z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266D41CB7CD14B45AB6C4AEC3AA05D3E_13</vt:lpwstr>
  </property>
  <property fmtid="{D5CDD505-2E9C-101B-9397-08002B2CF9AE}" pid="3" name="KSOProductBuildVer">
    <vt:lpwstr>1033-12.2.0.20795</vt:lpwstr>
  </property>
</Properties>
</file>