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iro" panose="020B0604020202020204" charset="-78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Noto Sans Symbols" panose="020B0604020202020204" charset="0"/>
      <p:regular r:id="rId34"/>
      <p:bold r:id="rId35"/>
    </p:embeddedFont>
    <p:embeddedFont>
      <p:font typeface="Play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VOWlPinRZ5bCLSw+abnrU0/pD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C6854E-29B6-4269-A61E-EAF695E0B2E6}">
  <a:tblStyle styleId="{1AC6854E-29B6-4269-A61E-EAF695E0B2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98d274d43f9402e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598d274d43f9402e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98d274d43f9402e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598d274d43f9402e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aca92fd205f70ba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5aca92fd205f70ba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5aca92fd205f70ba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e5b623aaa6653c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6e5b623aaa6653c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e5b623aaa6653c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6e5b623aaa6653c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9"/>
          <p:cNvSpPr>
            <a:spLocks noGrp="1"/>
          </p:cNvSpPr>
          <p:nvPr>
            <p:ph type="pic" idx="2"/>
          </p:nvPr>
        </p:nvSpPr>
        <p:spPr>
          <a:xfrm>
            <a:off x="6394736" y="0"/>
            <a:ext cx="5797264" cy="65103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1"/>
          <p:cNvSpPr/>
          <p:nvPr/>
        </p:nvSpPr>
        <p:spPr>
          <a:xfrm rot="1852638">
            <a:off x="-1144607" y="-1741458"/>
            <a:ext cx="4429606" cy="8534686"/>
          </a:xfrm>
          <a:custGeom>
            <a:avLst/>
            <a:gdLst/>
            <a:ahLst/>
            <a:cxnLst/>
            <a:rect l="l" t="t" r="r" b="b"/>
            <a:pathLst>
              <a:path w="4429606" h="8534686" extrusionOk="0">
                <a:moveTo>
                  <a:pt x="4429606" y="0"/>
                </a:moveTo>
                <a:lnTo>
                  <a:pt x="4429606" y="7990508"/>
                </a:lnTo>
                <a:lnTo>
                  <a:pt x="3519534" y="8534686"/>
                </a:lnTo>
                <a:lnTo>
                  <a:pt x="0" y="2648682"/>
                </a:lnTo>
                <a:close/>
              </a:path>
            </a:pathLst>
          </a:custGeom>
          <a:solidFill>
            <a:srgbClr val="1699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1"/>
          <p:cNvSpPr>
            <a:spLocks noGrp="1"/>
          </p:cNvSpPr>
          <p:nvPr>
            <p:ph type="pic" idx="2"/>
          </p:nvPr>
        </p:nvSpPr>
        <p:spPr>
          <a:xfrm>
            <a:off x="1424292" y="2590800"/>
            <a:ext cx="1534807" cy="2857500"/>
          </a:xfrm>
          <a:prstGeom prst="roundRect">
            <a:avLst>
              <a:gd name="adj" fmla="val 9591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26" name="Google Shape;26;p51"/>
          <p:cNvSpPr>
            <a:spLocks noGrp="1"/>
          </p:cNvSpPr>
          <p:nvPr>
            <p:ph type="pic" idx="3"/>
          </p:nvPr>
        </p:nvSpPr>
        <p:spPr>
          <a:xfrm>
            <a:off x="2679701" y="1028700"/>
            <a:ext cx="2305049" cy="4762500"/>
          </a:xfrm>
          <a:prstGeom prst="roundRect">
            <a:avLst>
              <a:gd name="adj" fmla="val 8970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/>
        </p:nvSpPr>
        <p:spPr>
          <a:xfrm>
            <a:off x="304801" y="2271750"/>
            <a:ext cx="47055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accent1"/>
                </a:solidFill>
                <a:latin typeface="Cairo"/>
                <a:ea typeface="Cairo"/>
                <a:cs typeface="Cairo"/>
                <a:sym typeface="Cairo"/>
              </a:rPr>
              <a:t>Novetats en la guia de SVA 2025</a:t>
            </a:r>
            <a:endParaRPr sz="4800" b="1">
              <a:solidFill>
                <a:schemeClr val="accen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06" y="271218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 descr="Interfaz de usuario gráfica&#10;&#10;El contenido generado por IA puede ser incorrecto."/>
          <p:cNvPicPr preferRelativeResize="0"/>
          <p:nvPr/>
        </p:nvPicPr>
        <p:blipFill rotWithShape="1">
          <a:blip r:embed="rId4">
            <a:alphaModFix/>
          </a:blip>
          <a:srcRect l="70602" t="75160" r="22372" b="11357"/>
          <a:stretch/>
        </p:blipFill>
        <p:spPr>
          <a:xfrm>
            <a:off x="2725913" y="152578"/>
            <a:ext cx="1434409" cy="155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737167" y="5731702"/>
            <a:ext cx="40545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</a:t>
            </a:r>
            <a:r>
              <a:rPr lang="es-ES" sz="2400" dirty="0">
                <a:solidFill>
                  <a:schemeClr val="dk1"/>
                </a:solidFill>
              </a:rPr>
              <a:t>. Ramon </a:t>
            </a:r>
            <a:r>
              <a:rPr lang="es-ES" sz="2400" dirty="0" err="1">
                <a:solidFill>
                  <a:schemeClr val="dk1"/>
                </a:solidFill>
              </a:rPr>
              <a:t>Algarte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dirty="0" err="1">
                <a:solidFill>
                  <a:schemeClr val="dk1"/>
                </a:solidFill>
              </a:rPr>
              <a:t>Dolset</a:t>
            </a:r>
            <a:r>
              <a:rPr lang="es-ES" sz="2400" dirty="0">
                <a:solidFill>
                  <a:schemeClr val="dk1"/>
                </a:solidFill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dk1"/>
                </a:solidFill>
              </a:rPr>
              <a:t>GT SVA. </a:t>
            </a:r>
            <a:r>
              <a:rPr lang="es-ES" sz="2400" b="1" dirty="0">
                <a:solidFill>
                  <a:schemeClr val="dk1"/>
                </a:solidFill>
              </a:rPr>
              <a:t>CCR</a:t>
            </a:r>
            <a:r>
              <a:rPr lang="es-ES" sz="2400" dirty="0">
                <a:solidFill>
                  <a:schemeClr val="dk1"/>
                </a:solidFill>
              </a:rPr>
              <a:t>.</a:t>
            </a: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0BC108-C35F-6A6D-74C4-DE62D658D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p22"/>
          <p:cNvGraphicFramePr/>
          <p:nvPr/>
        </p:nvGraphicFramePr>
        <p:xfrm>
          <a:off x="820334" y="1269861"/>
          <a:ext cx="10669925" cy="5032275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89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2000"/>
                    </a:p>
                  </a:txBody>
                  <a:tcPr marL="0" marR="0" marT="0" marB="0" anchor="ctr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781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2000"/>
                    </a:p>
                  </a:txBody>
                  <a:tcPr marL="0" marR="0" marT="0" marB="0" anchor="ctr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3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61595" lvl="0" indent="-406400" algn="just" rtl="0">
                        <a:lnSpc>
                          <a:spcPct val="1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Los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desfibriladores manuales 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solo deben ser utilizados por re</a:t>
                      </a:r>
                      <a:r>
                        <a:rPr lang="es-ES" sz="2000"/>
                        <a:t>animadore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 que puedan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identificar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de forma correcta y rápida (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menos de 5 segundos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) un ritmo de parada cardiaca y, si es necesario, administrar una descarga segura con una mínima interrupción de las compresiones torácicas (el objetivo es de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menos de 5 segundos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).</a:t>
                      </a:r>
                      <a:endParaRPr sz="2000"/>
                    </a:p>
                    <a:p>
                      <a:pPr marL="342900" marR="62864" lvl="0" indent="-406400" algn="just" rtl="0">
                        <a:lnSpc>
                          <a:spcPct val="14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Los </a:t>
                      </a:r>
                      <a:r>
                        <a:rPr lang="es-ES" sz="2000"/>
                        <a:t>reanimadore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 de SVA deben ser competentes tanto en el uso de un DEA como en el de un desfibrilador manual.</a:t>
                      </a:r>
                      <a:endParaRPr sz="2000"/>
                    </a:p>
                    <a:p>
                      <a:pPr marL="342900" marR="60325" lvl="0" indent="-406400" algn="just" rtl="0">
                        <a:lnSpc>
                          <a:spcPct val="147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Si un DEA ya está en uso cuando llegan los </a:t>
                      </a:r>
                      <a:r>
                        <a:rPr lang="es-ES" sz="2000"/>
                        <a:t>reanimadore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 de SVA, estos deben seguir sus indicaciones de descarga. Cuando sea posible, deben pasar a un desfibrilador manual durante el ciclo de 2 minutos de RCP.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3389550" y="392625"/>
            <a:ext cx="54129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marR="73025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</a:rPr>
              <a:t>DEA vs DF manual en el SVA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Google Shape;186;p23"/>
          <p:cNvGraphicFramePr/>
          <p:nvPr/>
        </p:nvGraphicFramePr>
        <p:xfrm>
          <a:off x="607855" y="1407565"/>
          <a:ext cx="10976300" cy="4806200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58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781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0375">
                <a:tc>
                  <a:txBody>
                    <a:bodyPr/>
                    <a:lstStyle/>
                    <a:p>
                      <a:pPr marL="342900" marR="59055" lvl="0" indent="-406400" algn="just" rtl="0">
                        <a:lnSpc>
                          <a:spcPct val="1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Mencionado en el texto de soporte: La Guía ERC SVA de 2015 indicó que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</a:rPr>
                        <a:t>si hay dudas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sobre si el ritmo es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</a:rPr>
                        <a:t>asistolia o FV extremadamente fina,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</a:rPr>
                        <a:t>no intente la desfibrilación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; en su lugar, continúe con las compresiones torácicas y las ventilaciones. Deseamos aclarar que cuando se identifica claramente que el ritmo es una FV, se debe</a:t>
                      </a:r>
                      <a:r>
                        <a:rPr lang="es-ES" sz="2000"/>
                        <a:t> 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administrar una descarga con un DEA.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66675" lvl="0" indent="-406400" algn="l" rtl="0">
                        <a:lnSpc>
                          <a:spcPct val="14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 debe intentar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</a:rPr>
                        <a:t>desfibrilar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inmediatamente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cualquier fibrilación ventricular (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FV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independientemente de su amplitud,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incluso la FV fina.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/>
          <p:nvPr/>
        </p:nvSpPr>
        <p:spPr>
          <a:xfrm>
            <a:off x="2986950" y="469617"/>
            <a:ext cx="6218100" cy="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marR="262255" lvl="0" indent="0" algn="ctr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</a:rPr>
              <a:t>Estrategia de Desfibrilación manual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p24"/>
          <p:cNvGraphicFramePr/>
          <p:nvPr/>
        </p:nvGraphicFramePr>
        <p:xfrm>
          <a:off x="134613" y="500204"/>
          <a:ext cx="11871250" cy="6205602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476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225">
                <a:tc>
                  <a:txBody>
                    <a:bodyPr/>
                    <a:lstStyle/>
                    <a:p>
                      <a:pPr marL="0" marR="64135" lvl="0" indent="0" algn="ctr" rtl="0">
                        <a:lnSpc>
                          <a:spcPct val="14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GUÍAS 2021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7815" marR="62230" lvl="0" indent="0" algn="ctr" rtl="0">
                        <a:lnSpc>
                          <a:spcPct val="1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GUÍAS 2025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150">
                <a:tc>
                  <a:txBody>
                    <a:bodyPr/>
                    <a:lstStyle/>
                    <a:p>
                      <a:pPr marL="342900" marR="66040" lvl="0" indent="-406400" algn="just" rtl="0">
                        <a:lnSpc>
                          <a:spcPct val="14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 la FV refractaria, considere usar una posición alternativa de los parches de desfibrilación (por ejemplo, anterior-posterior).</a:t>
                      </a:r>
                      <a:endParaRPr sz="2000"/>
                    </a:p>
                    <a:p>
                      <a:pPr marL="342900" marR="64135" lvl="0" indent="-406400" algn="just" rtl="0">
                        <a:lnSpc>
                          <a:spcPct val="147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 se debe utilizar la desfibrilación secuencial doble en la FV refractaria fuera de un contexto de investigación.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62864" lvl="0" indent="-406400" algn="just" rtl="0">
                        <a:lnSpc>
                          <a:spcPct val="1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 la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FV refractaria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, definida como una fibrilación ventricular persistente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tras tres descargas consecutivas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, y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una vez verificada 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la </a:t>
                      </a:r>
                      <a:r>
                        <a:rPr lang="es-ES" sz="2000" b="1" u="none" strike="noStrike" cap="none"/>
                        <a:t>correcta posición 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anterolateral de los parches, debe considerarse cambiar el vector de desfibrilación utilizando una posición alternativa de los electrodos (por ejemplo, anteroposterior).</a:t>
                      </a:r>
                      <a:endParaRPr sz="2000"/>
                    </a:p>
                    <a:p>
                      <a:pPr marL="342900" marR="62230" lvl="0" indent="-406400" algn="just" rtl="0">
                        <a:lnSpc>
                          <a:spcPct val="14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La doble desfibrilación secuencial (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DSD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) implica la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combinación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de parches en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posición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anterolateral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y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anteroposterior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, administrando dos descargadas de forma secuencial,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casi simultáneamente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. Dadas las dificultades prácticas de usar dos desfibriladores para administrar la DDS y la evidencia limitada de su eficacia,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el ERC no recomienda su uso rutinario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2000"/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/>
          <p:nvPr/>
        </p:nvSpPr>
        <p:spPr>
          <a:xfrm>
            <a:off x="2682451" y="-11786"/>
            <a:ext cx="6065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marR="43688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</a:rPr>
              <a:t>Fibrilación Ventricular refractaria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598d274d43f9402e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598d274d43f9402e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598d274d43f9402e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598d274d43f9402e_1"/>
          <p:cNvPicPr preferRelativeResize="0"/>
          <p:nvPr/>
        </p:nvPicPr>
        <p:blipFill rotWithShape="1">
          <a:blip r:embed="rId6">
            <a:alphaModFix/>
          </a:blip>
          <a:srcRect l="12288" t="29311" r="12686" b="49339"/>
          <a:stretch/>
        </p:blipFill>
        <p:spPr>
          <a:xfrm>
            <a:off x="2036283" y="1023667"/>
            <a:ext cx="7883576" cy="498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5615" y="0"/>
            <a:ext cx="9300769" cy="686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7"/>
          <p:cNvPicPr preferRelativeResize="0"/>
          <p:nvPr/>
        </p:nvPicPr>
        <p:blipFill rotWithShape="1">
          <a:blip r:embed="rId3">
            <a:alphaModFix/>
          </a:blip>
          <a:srcRect l="5052" t="40100" r="4331" b="16999"/>
          <a:stretch/>
        </p:blipFill>
        <p:spPr>
          <a:xfrm>
            <a:off x="6096000" y="1235480"/>
            <a:ext cx="5739901" cy="478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 rotWithShape="1">
          <a:blip r:embed="rId3">
            <a:alphaModFix/>
          </a:blip>
          <a:srcRect l="8707" t="1619" r="296" b="62255"/>
          <a:stretch/>
        </p:blipFill>
        <p:spPr>
          <a:xfrm>
            <a:off x="0" y="1362137"/>
            <a:ext cx="5909423" cy="413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 t="79052" r="2748" b="16999"/>
          <a:stretch/>
        </p:blipFill>
        <p:spPr>
          <a:xfrm>
            <a:off x="153055" y="5537332"/>
            <a:ext cx="6282578" cy="486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598d274d43f9402e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598d274d43f9402e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598d274d43f9402e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598d274d43f9402e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976" y="516400"/>
            <a:ext cx="6627348" cy="400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598d274d43f9402e_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0588" y="3044800"/>
            <a:ext cx="5750772" cy="339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" name="Google Shape;241;p28"/>
          <p:cNvGraphicFramePr/>
          <p:nvPr/>
        </p:nvGraphicFramePr>
        <p:xfrm>
          <a:off x="820035" y="2082850"/>
          <a:ext cx="10191150" cy="2154820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215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7815" marR="59055" lvl="0" indent="0" algn="ctr" rtl="0">
                        <a:lnSpc>
                          <a:spcPct val="14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2000" b="0" i="0" u="none" strike="noStrike" cap="none">
                        <a:solidFill>
                          <a:srgbClr val="000000"/>
                        </a:solidFill>
                        <a:latin typeface="Noto Sans Symbols"/>
                        <a:ea typeface="Noto Sans Symbols"/>
                        <a:cs typeface="Noto Sans Symbols"/>
                        <a:sym typeface="Noto Sans Symbols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59055" lvl="0" indent="-406400" algn="l" rtl="0">
                        <a:lnSpc>
                          <a:spcPct val="14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Proporcione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ventilaciones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efectivas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con un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balón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resucitador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asegurando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el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sellado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la mascarilla y la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permeabilidad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la vía aérea. Si es necesario, utilice una técnica de dos personas para la ventilación con balón resucitador.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2" name="Google Shape;24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8"/>
          <p:cNvSpPr txBox="1"/>
          <p:nvPr/>
        </p:nvSpPr>
        <p:spPr>
          <a:xfrm>
            <a:off x="2017794" y="1011907"/>
            <a:ext cx="73149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</a:rPr>
              <a:t>Ventilación con balón de resucitación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Google Shape;251;g5aca92fd205f70ba_0"/>
          <p:cNvGraphicFramePr/>
          <p:nvPr/>
        </p:nvGraphicFramePr>
        <p:xfrm>
          <a:off x="1450920" y="2430016"/>
          <a:ext cx="9290175" cy="2098700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214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7815" marR="59055" lvl="0" indent="0" algn="ctr" rtl="0">
                        <a:lnSpc>
                          <a:spcPct val="14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59055" lvl="0" indent="-406400" algn="l" rtl="0">
                        <a:lnSpc>
                          <a:spcPct val="14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 utilizar un dispositivo supraglótico (DSG), se prefiere una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i-gel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a un tubo laríngeo.</a:t>
                      </a:r>
                      <a:endParaRPr sz="2000"/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2" name="Google Shape;252;g5aca92fd205f70ba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5aca92fd205f70ba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5aca92fd205f70ba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5aca92fd205f70ba_0"/>
          <p:cNvSpPr txBox="1"/>
          <p:nvPr/>
        </p:nvSpPr>
        <p:spPr>
          <a:xfrm>
            <a:off x="2175914" y="942016"/>
            <a:ext cx="65685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marR="98425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</a:rPr>
              <a:t>Elección de la vía aérea supraglótica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" name="Google Shape;261;p29"/>
          <p:cNvGraphicFramePr/>
          <p:nvPr/>
        </p:nvGraphicFramePr>
        <p:xfrm>
          <a:off x="1421053" y="1984007"/>
          <a:ext cx="9952850" cy="2692661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31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7815" marR="59055" lvl="0" indent="0" algn="ctr" rtl="0">
                        <a:lnSpc>
                          <a:spcPct val="14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200">
                <a:tc>
                  <a:txBody>
                    <a:bodyPr/>
                    <a:lstStyle/>
                    <a:p>
                      <a:pPr marL="342900" marR="63500" lvl="0" indent="-40640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Utilice la capnografía de onda para confirmar la posición del tubo traqueal.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62230" lvl="0" indent="-40640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 debe utilizar 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 trazo sostenido de ETCO2 en la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capnografía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onda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para excluir la colocación esofágica del tubo traqueal.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2" name="Google Shape;26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9"/>
          <p:cNvSpPr txBox="1"/>
          <p:nvPr/>
        </p:nvSpPr>
        <p:spPr>
          <a:xfrm>
            <a:off x="1556250" y="735615"/>
            <a:ext cx="9079500" cy="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marR="73025" lvl="0" indent="0" algn="l" rtl="0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</a:rPr>
              <a:t>Confirmación de la colocación correcta del</a:t>
            </a:r>
            <a:r>
              <a:rPr lang="es-ES" sz="2400">
                <a:solidFill>
                  <a:schemeClr val="dk1"/>
                </a:solidFill>
              </a:rPr>
              <a:t> </a:t>
            </a:r>
            <a:r>
              <a:rPr lang="es-ES" sz="2400" b="1">
                <a:solidFill>
                  <a:schemeClr val="dk1"/>
                </a:solidFill>
              </a:rPr>
              <a:t>tubo traqueal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1900" y="-24902"/>
            <a:ext cx="2070100" cy="47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6">
            <a:alphaModFix/>
          </a:blip>
          <a:srcRect l="4057" t="2856" r="3716"/>
          <a:stretch/>
        </p:blipFill>
        <p:spPr>
          <a:xfrm>
            <a:off x="1441300" y="147400"/>
            <a:ext cx="9182748" cy="644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Google Shape;270;p30"/>
          <p:cNvGraphicFramePr/>
          <p:nvPr/>
        </p:nvGraphicFramePr>
        <p:xfrm>
          <a:off x="380878" y="1653215"/>
          <a:ext cx="11643225" cy="4187936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127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7815" marR="59055" lvl="0" indent="0" algn="ctr" rtl="0">
                        <a:lnSpc>
                          <a:spcPct val="14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Si utiliza un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ventilador mecánico 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durante la RCP, utilice un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modo controlado 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por volumen o regulado por presión durante las compresiones torácicas.</a:t>
                      </a:r>
                      <a:endParaRPr sz="2000"/>
                    </a:p>
                    <a:p>
                      <a:pPr marL="342900" marR="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Configure el ventilador a un volumen corriente de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6-8 mL/kg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(peso corporal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ideal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), o el suficiente para lograr que el 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tórax se eleve, ajuste la fracción de oxígeno inspirado al máximo, programa una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frecuencia respiratoria 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10/min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un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tiempo inspiratorio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1-1.5 segundos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una presión positiva al final de la espiración (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PEEP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de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0-5 cm H2O,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la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alarma de presión máxima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60-70 cm H2O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y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apague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el </a:t>
                      </a:r>
                      <a:r>
                        <a:rPr lang="es-ES" sz="2000" b="1" i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trigger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2000"/>
                    </a:p>
                    <a:p>
                      <a:pPr marL="342900" marR="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Asegúrese de que la ventilación mecánica sea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efectiva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y, si no lo es, utilice la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ventilación manual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1" name="Google Shape;27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0"/>
          <p:cNvSpPr txBox="1"/>
          <p:nvPr/>
        </p:nvSpPr>
        <p:spPr>
          <a:xfrm>
            <a:off x="380878" y="862675"/>
            <a:ext cx="11046734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marR="41021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chemeClr val="dk1"/>
                </a:solidFill>
              </a:rPr>
              <a:t>Ajustes del ventilador mecánico</a:t>
            </a:r>
            <a:r>
              <a:rPr lang="es-ES" sz="2400" dirty="0">
                <a:solidFill>
                  <a:schemeClr val="dk1"/>
                </a:solidFill>
              </a:rPr>
              <a:t> </a:t>
            </a:r>
            <a:r>
              <a:rPr lang="es-ES" sz="2400" b="1" dirty="0">
                <a:solidFill>
                  <a:schemeClr val="dk1"/>
                </a:solidFill>
              </a:rPr>
              <a:t>durante las compresiones torácicas</a:t>
            </a:r>
            <a:endParaRPr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Google Shape;279;p31"/>
          <p:cNvGraphicFramePr/>
          <p:nvPr/>
        </p:nvGraphicFramePr>
        <p:xfrm>
          <a:off x="768550" y="1838645"/>
          <a:ext cx="10898475" cy="4005725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461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325">
                <a:tc>
                  <a:txBody>
                    <a:bodyPr/>
                    <a:lstStyle/>
                    <a:p>
                      <a:pPr marL="0" marR="98425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7815" marR="59055" lvl="0" indent="0" algn="ctr" rtl="0">
                        <a:lnSpc>
                          <a:spcPct val="14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400">
                <a:tc>
                  <a:txBody>
                    <a:bodyPr/>
                    <a:lstStyle/>
                    <a:p>
                      <a:pPr marL="412750" marR="98425" lvl="0" indent="-4064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Intente conseguir un acceso intravenoso (IV) para la administración de fármacos en la parada cardiaca en adultos.</a:t>
                      </a:r>
                      <a:endParaRPr sz="2000"/>
                    </a:p>
                    <a:p>
                      <a:pPr marL="412750" marR="98425" lvl="0" indent="-406400" algn="l" rtl="0">
                        <a:lnSpc>
                          <a:spcPct val="15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Considere el acceso intraóseo (IO) si no se puede conseguir un acceso IV</a:t>
                      </a:r>
                      <a:endParaRPr sz="2000"/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12750" marR="98425" lvl="0" indent="-4064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Intente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primero</a:t>
                      </a:r>
                      <a:r>
                        <a:rPr lang="es-ES" sz="2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un acceso intravenoso (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IV</a:t>
                      </a:r>
                      <a:r>
                        <a:rPr lang="es-ES" sz="2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antes que el intraóseo (IO) para administrar los fármacos en la parada cardiaca del adulto.</a:t>
                      </a:r>
                      <a:endParaRPr sz="2000"/>
                    </a:p>
                    <a:p>
                      <a:pPr marL="412750" marR="98425" lvl="0" indent="-406400" algn="l" rtl="0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 no se puede lograr acceso IV rápidamente en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dos intentos</a:t>
                      </a:r>
                      <a:r>
                        <a:rPr lang="es-ES" sz="2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es razonable considerar el acceso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IO</a:t>
                      </a:r>
                      <a:r>
                        <a:rPr lang="es-ES" sz="20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como una vía alternativa para el acceso vascular durante una parada cardiaca en adultos.</a:t>
                      </a:r>
                      <a:endParaRPr sz="2000"/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0" name="Google Shape;28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1"/>
          <p:cNvSpPr txBox="1"/>
          <p:nvPr/>
        </p:nvSpPr>
        <p:spPr>
          <a:xfrm>
            <a:off x="4351818" y="753176"/>
            <a:ext cx="3000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marR="98425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</a:rPr>
              <a:t>Acceso vascular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" name="Google Shape;288;p32"/>
          <p:cNvGraphicFramePr/>
          <p:nvPr/>
        </p:nvGraphicFramePr>
        <p:xfrm>
          <a:off x="1066725" y="2449560"/>
          <a:ext cx="10058550" cy="2006386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138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525">
                <a:tc>
                  <a:txBody>
                    <a:bodyPr/>
                    <a:lstStyle/>
                    <a:p>
                      <a:pPr marL="0" marR="62864" lvl="0" indent="0" algn="ctr" rtl="0">
                        <a:lnSpc>
                          <a:spcPct val="14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7815" marR="59055" lvl="0" indent="0" algn="ctr" rtl="0">
                        <a:lnSpc>
                          <a:spcPct val="14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64135" lvl="0" indent="-40640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administre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 forma rutinaria 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calcio, bicarbonato sódico o corticosteroides durante una parada cardiaca.</a:t>
                      </a:r>
                      <a:endParaRPr sz="2000"/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9" name="Google Shape;28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2"/>
          <p:cNvSpPr txBox="1"/>
          <p:nvPr/>
        </p:nvSpPr>
        <p:spPr>
          <a:xfrm>
            <a:off x="1411050" y="1111564"/>
            <a:ext cx="93699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</a:rPr>
              <a:t>Uso de calcio, bicarbonato sódico y</a:t>
            </a:r>
            <a:r>
              <a:rPr lang="es-ES" sz="2400">
                <a:solidFill>
                  <a:schemeClr val="dk1"/>
                </a:solidFill>
              </a:rPr>
              <a:t> </a:t>
            </a:r>
            <a:r>
              <a:rPr lang="es-ES" sz="2400" b="1">
                <a:solidFill>
                  <a:schemeClr val="dk1"/>
                </a:solidFill>
              </a:rPr>
              <a:t>corticosteroides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p33"/>
          <p:cNvGraphicFramePr/>
          <p:nvPr/>
        </p:nvGraphicFramePr>
        <p:xfrm>
          <a:off x="193365" y="1062000"/>
          <a:ext cx="11875325" cy="5264452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101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7815" marR="59689" lvl="0" indent="-297815" algn="ctr" rtl="0">
                        <a:lnSpc>
                          <a:spcPct val="1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62230" lvl="0" indent="-342900" algn="just" rtl="0">
                        <a:lnSpc>
                          <a:spcPct val="14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Una disminución repentina en el ETCO2 puede indicar una parada cardiaca o un gasto cardíaco muy bajo.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62230" lvl="0" indent="-342900" algn="just" rtl="0">
                        <a:lnSpc>
                          <a:spcPct val="146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Considere comenzar las compresiones torácicas si la presión arterial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sistólica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disminuye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y se mantiene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 50 mmHg 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pesar de las intervenciones.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64135" lvl="0" indent="-342900" algn="just" rtl="0">
                        <a:lnSpc>
                          <a:spcPct val="146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adultos con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monitorización continua 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 la presión intraarterial, sugerimos que la adrenalina se administre inicialmente en pequeños incrementos (por ejemplo, 50–100 μg IV) en lugar de un bolo de 1 mg.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59689" lvl="0" indent="-342900" algn="just" rtl="0">
                        <a:lnSpc>
                          <a:spcPct val="148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 enfoque pragmático durante la RCP guiada por parámetros fisiológicos consiste en mantener una presión arterial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diastólica ≥ 30 mmHg 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(cuando se dispone de monitorización de la presión arterial intraarterial) y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 ETCO2 ≥ 25 mmHg 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(3.3 kPa).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8" name="Google Shape;29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3"/>
          <p:cNvSpPr txBox="1"/>
          <p:nvPr/>
        </p:nvSpPr>
        <p:spPr>
          <a:xfrm>
            <a:off x="926506" y="407401"/>
            <a:ext cx="100077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49555" marR="44450" lvl="0" indent="-18034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</a:rPr>
              <a:t>SVA en PCR altamente monitorizada y RCP guiada por Fisiología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" name="Google Shape;306;p34"/>
          <p:cNvGraphicFramePr/>
          <p:nvPr/>
        </p:nvGraphicFramePr>
        <p:xfrm>
          <a:off x="456878" y="2232348"/>
          <a:ext cx="11278250" cy="2824225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103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7815" marR="59689" lvl="0" indent="-297815" algn="ctr" rtl="0">
                        <a:lnSpc>
                          <a:spcPct val="14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775">
                <a:tc>
                  <a:txBody>
                    <a:bodyPr/>
                    <a:lstStyle/>
                    <a:p>
                      <a:pPr marL="698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/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64135" lvl="0" indent="-406400" algn="just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 2025 se otorga </a:t>
                      </a:r>
                      <a:r>
                        <a:rPr lang="es-ES" sz="2000" b="1" u="none" strike="noStrike" cap="none"/>
                        <a:t>mayor importancia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a las arritmias que requieren </a:t>
                      </a:r>
                      <a:r>
                        <a:rPr lang="es-ES" sz="2000" b="1" u="none" strike="noStrike" cap="none"/>
                        <a:t>intervención inmediata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, ya sea antes o después de una parada cardiaca.</a:t>
                      </a:r>
                      <a:endParaRPr sz="2000"/>
                    </a:p>
                    <a:p>
                      <a:pPr marL="342900" marR="0" lvl="0" indent="-406400" algn="just" rtl="0">
                        <a:spcBef>
                          <a:spcPts val="11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La sección de taquicardias ha sido renombrada a taquiarritmias.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60325" lvl="0" indent="-406400" algn="just" rtl="0">
                        <a:lnSpc>
                          <a:spcPct val="145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●"/>
                      </a:pP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Se hace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mayor hincapié 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 el uso de la cardioversión eléctrica con una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descarga sincronizada 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 los pacientes inmediatamente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tras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la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RCE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que estén </a:t>
                      </a: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inestables</a:t>
                      </a:r>
                      <a:r>
                        <a:rPr lang="es-E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2000"/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" name="Google Shape;30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4"/>
          <p:cNvSpPr txBox="1"/>
          <p:nvPr/>
        </p:nvSpPr>
        <p:spPr>
          <a:xfrm>
            <a:off x="3052950" y="903787"/>
            <a:ext cx="60861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49555" marR="57785" lvl="0" indent="-18034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</a:rPr>
              <a:t>Arritmias peri parada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23" y="172607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4942" y="101036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63" y="6310831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6750" y="101025"/>
            <a:ext cx="7398324" cy="65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7"/>
          <p:cNvSpPr txBox="1"/>
          <p:nvPr/>
        </p:nvSpPr>
        <p:spPr>
          <a:xfrm>
            <a:off x="4934880" y="5243106"/>
            <a:ext cx="7148100" cy="11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6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rPr>
              <a:t>Moltes gràcies.</a:t>
            </a:r>
            <a:endParaRPr sz="6600" b="1">
              <a:solidFill>
                <a:schemeClr val="dk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1900" y="-24902"/>
            <a:ext cx="2070100" cy="47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 l="3723" t="5727" r="4119" b="4778"/>
          <a:stretch/>
        </p:blipFill>
        <p:spPr>
          <a:xfrm>
            <a:off x="3185988" y="70462"/>
            <a:ext cx="4611126" cy="6717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6e5b623aaa6653c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6e5b623aaa6653c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6e5b623aaa6653c_1"/>
          <p:cNvPicPr preferRelativeResize="0"/>
          <p:nvPr/>
        </p:nvPicPr>
        <p:blipFill rotWithShape="1">
          <a:blip r:embed="rId5">
            <a:alphaModFix/>
          </a:blip>
          <a:srcRect t="27674" b="26040"/>
          <a:stretch/>
        </p:blipFill>
        <p:spPr>
          <a:xfrm>
            <a:off x="1341825" y="128196"/>
            <a:ext cx="9643527" cy="669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6e5b623aaa6653c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21900" y="-24902"/>
            <a:ext cx="2070100" cy="470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512313" y="2169082"/>
            <a:ext cx="10951200" cy="22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>
                <a:latin typeface="Calibri"/>
                <a:ea typeface="Calibri"/>
                <a:cs typeface="Calibri"/>
                <a:sym typeface="Calibri"/>
              </a:rPr>
              <a:t>¿Qué hay de nuevo en las Guías ERC 2025 para el soporte vital avanzado en adultos?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6e5b623aaa6653c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6e5b623aaa6653c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6e5b623aaa6653c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6e5b623aaa6653c_10"/>
          <p:cNvPicPr preferRelativeResize="0"/>
          <p:nvPr/>
        </p:nvPicPr>
        <p:blipFill rotWithShape="1">
          <a:blip r:embed="rId6">
            <a:alphaModFix/>
          </a:blip>
          <a:srcRect l="17027" t="4278" r="16742"/>
          <a:stretch/>
        </p:blipFill>
        <p:spPr>
          <a:xfrm>
            <a:off x="145855" y="1406277"/>
            <a:ext cx="3773477" cy="363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6e5b623aaa6653c_10"/>
          <p:cNvPicPr preferRelativeResize="0"/>
          <p:nvPr/>
        </p:nvPicPr>
        <p:blipFill rotWithShape="1">
          <a:blip r:embed="rId7">
            <a:alphaModFix/>
          </a:blip>
          <a:srcRect l="17576" t="10289" r="16862" b="3607"/>
          <a:stretch/>
        </p:blipFill>
        <p:spPr>
          <a:xfrm>
            <a:off x="4079575" y="1406275"/>
            <a:ext cx="4152763" cy="363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6e5b623aaa6653c_10"/>
          <p:cNvPicPr preferRelativeResize="0"/>
          <p:nvPr/>
        </p:nvPicPr>
        <p:blipFill rotWithShape="1">
          <a:blip r:embed="rId8">
            <a:alphaModFix/>
          </a:blip>
          <a:srcRect l="17388" t="2429" r="18327"/>
          <a:stretch/>
        </p:blipFill>
        <p:spPr>
          <a:xfrm>
            <a:off x="8265350" y="1223935"/>
            <a:ext cx="3773477" cy="381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18"/>
          <p:cNvGraphicFramePr/>
          <p:nvPr/>
        </p:nvGraphicFramePr>
        <p:xfrm>
          <a:off x="463237" y="659666"/>
          <a:ext cx="11580325" cy="5859875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51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050">
                <a:tc>
                  <a:txBody>
                    <a:bodyPr/>
                    <a:lstStyle/>
                    <a:p>
                      <a:pPr marL="317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Guías 2021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08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Guías 2025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68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	Énfasis en: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406400" algn="just" rtl="0">
                        <a:spcBef>
                          <a:spcPts val="57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Compresiones torácicas de gran calidad.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62864" lvl="0" indent="-406400" algn="just" rtl="0">
                        <a:lnSpc>
                          <a:spcPct val="137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Signos premonitorios para la prevención de la parada cardiaca.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62230" lvl="0" indent="-406400" algn="just" rtl="0">
                        <a:lnSpc>
                          <a:spcPct val="146000"/>
                        </a:lnSpc>
                        <a:spcBef>
                          <a:spcPts val="17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Usar técnicas básicas y avanzadas de vía aérea de manera escalonada: sólo los re</a:t>
                      </a:r>
                      <a:r>
                        <a:rPr lang="es-ES" sz="2000"/>
                        <a:t>animadore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 con una alta tasa de éxito deben intentar la intubación traqueal.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406400" algn="just" rtl="0">
                        <a:spcBef>
                          <a:spcPts val="6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Adrenalina temprana para ritmos no desfibrilables.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	Mayor énfasis en:</a:t>
                      </a:r>
                      <a:endParaRPr sz="2000" b="1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406400" algn="l" rtl="0">
                        <a:spcBef>
                          <a:spcPts val="57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Comenzar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el SVA lo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antes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posible para ayudar a salvar más vidas.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60325" lvl="0" indent="-406400" algn="l" rtl="0">
                        <a:lnSpc>
                          <a:spcPct val="137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Oxigenación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y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ventilación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efectivas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con compresiones torácicas de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gran calidad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406400" algn="l" rtl="0">
                        <a:spcBef>
                          <a:spcPts val="17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Posición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correcta del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parche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apical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(lateral) para la desfibrilación.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63500" lvl="0" indent="-406400" algn="l" rtl="0">
                        <a:lnSpc>
                          <a:spcPct val="140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Uso de la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capnografía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 </a:t>
                      </a: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onda</a:t>
                      </a: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para confirmar la correcta colocación del tubo traqueal.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406400" algn="l" rtl="0">
                        <a:spcBef>
                          <a:spcPts val="15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	¿Qué hay de nuevo?</a:t>
                      </a:r>
                      <a:endParaRPr sz="2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63500" lvl="0" indent="-406400" algn="l" rtl="0">
                        <a:lnSpc>
                          <a:spcPct val="137000"/>
                        </a:lnSpc>
                        <a:spcBef>
                          <a:spcPts val="57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 calcio y el bicarbonato sódico no tienen ningún papel durante la RCP, salvo en indicaciones muy específicas.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406400" algn="l" rtl="0">
                        <a:spcBef>
                          <a:spcPts val="17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 golpe precordial ya no está incluido en esta guía.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>
            <a:off x="2188991" y="41964"/>
            <a:ext cx="64137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dk1"/>
                </a:solidFill>
              </a:rPr>
              <a:t>Directrices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" name="Google Shape;157;p20"/>
          <p:cNvGraphicFramePr/>
          <p:nvPr/>
        </p:nvGraphicFramePr>
        <p:xfrm>
          <a:off x="1146229" y="1262678"/>
          <a:ext cx="9754600" cy="4677800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2000"/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781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2000"/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2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60960" lvl="0" indent="-406400" algn="l" rtl="0">
                        <a:lnSpc>
                          <a:spcPct val="14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Las guías de SVA pueden necesitar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adaptarse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según los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recursos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disponibles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y podría ser necesario un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mayor enfoque 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 la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prevención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los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primeros auxilios 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tempranos y las medidas de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soporte vital básico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2000"/>
                    </a:p>
                    <a:p>
                      <a:pPr marL="342900" marR="63500" lvl="0" indent="-406400" algn="l" rtl="0">
                        <a:lnSpc>
                          <a:spcPct val="146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 re</a:t>
                      </a:r>
                      <a:r>
                        <a:rPr lang="es-ES" sz="2000">
                          <a:solidFill>
                            <a:schemeClr val="dk1"/>
                          </a:solidFill>
                        </a:rPr>
                        <a:t>animador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 deben tener en cuenta que, incluso en entornos con altos ingresos, la atención avanzada puede verse limitada por la disponibilidad de los recursos.</a:t>
                      </a:r>
                      <a:endParaRPr sz="2000"/>
                    </a:p>
                    <a:p>
                      <a:pPr marL="342900" marR="0" lvl="0" indent="-406400" algn="l" rtl="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∙"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 enfoque en dos niveles, que combine intervenciones básicas y</a:t>
                      </a:r>
                      <a:endParaRPr sz="2000"/>
                    </a:p>
                    <a:p>
                      <a:pPr marL="297815" marR="0" lvl="0" indent="0" algn="l" rtl="0">
                        <a:spcBef>
                          <a:spcPts val="57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avanzadas, puede ser el más seguro y eficaz.</a:t>
                      </a:r>
                      <a:endParaRPr sz="2000"/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2758863" y="475672"/>
            <a:ext cx="55377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marR="73025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</a:rPr>
              <a:t>SVA en entornos de bajos recursos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21"/>
          <p:cNvGraphicFramePr/>
          <p:nvPr/>
        </p:nvGraphicFramePr>
        <p:xfrm>
          <a:off x="1071225" y="1703530"/>
          <a:ext cx="10049525" cy="4233150"/>
        </p:xfrm>
        <a:graphic>
          <a:graphicData uri="http://schemas.openxmlformats.org/drawingml/2006/table">
            <a:tbl>
              <a:tblPr>
                <a:noFill/>
                <a:tableStyleId>{1AC6854E-29B6-4269-A61E-EAF695E0B2E6}</a:tableStyleId>
              </a:tblPr>
              <a:tblGrid>
                <a:gridCol w="86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  <a:endParaRPr sz="2000"/>
                    </a:p>
                  </a:txBody>
                  <a:tcPr marL="0" marR="0" marT="0" marB="0" anchor="ctr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97815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2000"/>
                    </a:p>
                  </a:txBody>
                  <a:tcPr marL="0" marR="0" marT="0" marB="0" anchor="ctr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 re</a:t>
                      </a:r>
                      <a:r>
                        <a:rPr lang="es-ES" sz="2000">
                          <a:solidFill>
                            <a:schemeClr val="dk1"/>
                          </a:solidFill>
                        </a:rPr>
                        <a:t>animador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 pueden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considerar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el uso de fármacos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sedantes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analgésicos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(o ambos) en pequeñas dosis para prevenir el dolor y la angustia en los pacientes que permanecen conscientes durante la RCP (sin RCE).</a:t>
                      </a:r>
                      <a:endParaRPr sz="2000"/>
                    </a:p>
                    <a:p>
                      <a:pPr marL="342900" marR="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relajantes musculares no 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 deben administrar a los pacientes conscientes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asociarlos a </a:t>
                      </a:r>
                      <a:r>
                        <a:rPr lang="es-ES" sz="20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sedo-analgesia</a:t>
                      </a: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2000"/>
                    </a:p>
                    <a:p>
                      <a:pPr marL="342900" marR="0" lvl="0" indent="-203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s-E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 regímenes farmacológicos pueden basarse en los utilizados en pacientes críticos y ajustarse a los protocolos locales, empleando pequeñas dosis de opioides, ketamina y/o midazolam.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BEB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12"/>
            <a:ext cx="861196" cy="38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12650" y="-24902"/>
            <a:ext cx="2379350" cy="5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02" y="6435282"/>
            <a:ext cx="1316929" cy="38840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/>
        </p:nvSpPr>
        <p:spPr>
          <a:xfrm>
            <a:off x="3268499" y="727902"/>
            <a:ext cx="5655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" marR="73025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</a:rPr>
              <a:t>Consciencia</a:t>
            </a:r>
            <a:r>
              <a:rPr lang="es-ES" sz="2400">
                <a:solidFill>
                  <a:schemeClr val="dk1"/>
                </a:solidFill>
              </a:rPr>
              <a:t> </a:t>
            </a:r>
            <a:r>
              <a:rPr lang="es-ES" sz="2400" b="1">
                <a:solidFill>
                  <a:schemeClr val="dk1"/>
                </a:solidFill>
              </a:rPr>
              <a:t>inducida por la RCP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1336</Words>
  <Application>Microsoft Office PowerPoint</Application>
  <PresentationFormat>Panorámica</PresentationFormat>
  <Paragraphs>108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Play</vt:lpstr>
      <vt:lpstr>Noto Sans Symbols</vt:lpstr>
      <vt:lpstr>Cairo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¿Qué hay de nuevo en las Guías ERC 2025 para el soporte vital avanzado en adultos?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Sánchez González, Baltasar</dc:creator>
  <cp:lastModifiedBy>usuari</cp:lastModifiedBy>
  <cp:revision>3</cp:revision>
  <dcterms:created xsi:type="dcterms:W3CDTF">2025-12-01T15:17:28Z</dcterms:created>
  <dcterms:modified xsi:type="dcterms:W3CDTF">2026-01-27T15:36:28Z</dcterms:modified>
</cp:coreProperties>
</file>