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259" r:id="rId3"/>
    <p:sldId id="264" r:id="rId4"/>
    <p:sldId id="282" r:id="rId5"/>
    <p:sldId id="283" r:id="rId6"/>
    <p:sldId id="284" r:id="rId7"/>
    <p:sldId id="278" r:id="rId8"/>
    <p:sldId id="280" r:id="rId9"/>
    <p:sldId id="262" r:id="rId10"/>
    <p:sldId id="267" r:id="rId11"/>
    <p:sldId id="275" r:id="rId12"/>
    <p:sldId id="276" r:id="rId13"/>
    <p:sldId id="277" r:id="rId14"/>
    <p:sldId id="279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" id="{737DB8D5-2F69-4D4C-96A8-93A35C17A780}">
          <p14:sldIdLst>
            <p14:sldId id="285"/>
          </p14:sldIdLst>
        </p14:section>
        <p14:section name="ïndex" id="{9FCB61FB-62EF-4FF9-A47E-83F692A6C12D}">
          <p14:sldIdLst>
            <p14:sldId id="259"/>
            <p14:sldId id="264"/>
            <p14:sldId id="282"/>
            <p14:sldId id="283"/>
            <p14:sldId id="284"/>
            <p14:sldId id="278"/>
            <p14:sldId id="280"/>
          </p14:sldIdLst>
        </p14:section>
        <p14:section name="Team" id="{A102C7DA-AB2E-4700-8531-B5F4142A4AC5}">
          <p14:sldIdLst/>
        </p14:section>
        <p14:section name="Diferents formats de continguts" id="{096C07AD-5EE5-435F-8187-94B022C7C6DE}">
          <p14:sldIdLst>
            <p14:sldId id="262"/>
            <p14:sldId id="267"/>
            <p14:sldId id="275"/>
            <p14:sldId id="276"/>
            <p14:sldId id="277"/>
          </p14:sldIdLst>
        </p14:section>
        <p14:section name="Mock up" id="{06C1CA90-4CE2-4225-BF2E-DE6560F8218A}">
          <p14:sldIdLst>
            <p14:sldId id="279"/>
          </p14:sldIdLst>
        </p14:section>
        <p14:section name="Contacte" id="{D66AD4D0-6C5A-4187-8B6F-3061B44973D9}">
          <p14:sldIdLst/>
        </p14:section>
        <p14:section name="Final" id="{98C496DE-10F1-4DC3-B879-8F7AA3CEC6EB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9D7"/>
    <a:srgbClr val="59B6E2"/>
    <a:srgbClr val="3DB2FF"/>
    <a:srgbClr val="4472C4"/>
    <a:srgbClr val="FFB830"/>
    <a:srgbClr val="E60000"/>
    <a:srgbClr val="86BB45"/>
    <a:srgbClr val="90CE4F"/>
    <a:srgbClr val="A3CB73"/>
    <a:srgbClr val="FCD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99" d="100"/>
          <a:sy n="99" d="100"/>
        </p:scale>
        <p:origin x="2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1986" y="84"/>
      </p:cViewPr>
      <p:guideLst/>
    </p:cSldViewPr>
  </p:notesViewPr>
  <p:gridSpacing cx="118801" cy="118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9AE0A7-FF41-4F79-8F4A-24FB9BFA26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41CC2-D94F-4635-BC61-2FF6BFF79C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329DC-8171-4C09-B78F-FC7ED1B2AFCC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4345F-F053-460F-AE24-C5CA2EE857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2E009-55D6-4948-B4A2-7984E11D0B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E4DC6-4EA5-40EA-904E-321A9826A9BA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0603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7BA-4BE3-4BA2-A7B3-8F34ED2E1D0A}" type="datetimeFigureOut">
              <a:rPr lang="ca-ES" smtClean="0"/>
              <a:t>27/1/2026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FCB20-628F-4032-9118-76BABF8D5F0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640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3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26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7628EDC-9FD6-4B99-9663-8D3FC4D77A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514" y="511627"/>
            <a:ext cx="11146971" cy="5834743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843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68BFEF-DA97-4F69-9C7A-FE6D344B8CF6}"/>
              </a:ext>
            </a:extLst>
          </p:cNvPr>
          <p:cNvSpPr/>
          <p:nvPr userDrawn="1"/>
        </p:nvSpPr>
        <p:spPr>
          <a:xfrm rot="1852638">
            <a:off x="-1144607" y="-1741458"/>
            <a:ext cx="4429606" cy="8534686"/>
          </a:xfrm>
          <a:custGeom>
            <a:avLst/>
            <a:gdLst>
              <a:gd name="connsiteX0" fmla="*/ 4429606 w 4429606"/>
              <a:gd name="connsiteY0" fmla="*/ 0 h 8534686"/>
              <a:gd name="connsiteX1" fmla="*/ 4429606 w 4429606"/>
              <a:gd name="connsiteY1" fmla="*/ 7990508 h 8534686"/>
              <a:gd name="connsiteX2" fmla="*/ 3519534 w 4429606"/>
              <a:gd name="connsiteY2" fmla="*/ 8534686 h 8534686"/>
              <a:gd name="connsiteX3" fmla="*/ 0 w 4429606"/>
              <a:gd name="connsiteY3" fmla="*/ 2648682 h 853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606" h="8534686">
                <a:moveTo>
                  <a:pt x="4429606" y="0"/>
                </a:moveTo>
                <a:lnTo>
                  <a:pt x="4429606" y="7990508"/>
                </a:lnTo>
                <a:lnTo>
                  <a:pt x="3519534" y="8534686"/>
                </a:lnTo>
                <a:lnTo>
                  <a:pt x="0" y="2648682"/>
                </a:lnTo>
                <a:close/>
              </a:path>
            </a:pathLst>
          </a:cu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69B1FF0-FDD6-4FE0-AB08-82ACD21F28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4292" y="2590800"/>
            <a:ext cx="1534807" cy="2857500"/>
          </a:xfrm>
          <a:prstGeom prst="roundRect">
            <a:avLst>
              <a:gd name="adj" fmla="val 9591"/>
            </a:avLst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4DAF023-687E-48A0-B674-E94E31E74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9701" y="1028700"/>
            <a:ext cx="2305049" cy="4762500"/>
          </a:xfrm>
          <a:prstGeom prst="roundRect">
            <a:avLst>
              <a:gd name="adj" fmla="val 8970"/>
            </a:avLst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987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0A5092-9440-4582-9C60-4C0BC9DD87D2}"/>
              </a:ext>
            </a:extLst>
          </p:cNvPr>
          <p:cNvSpPr/>
          <p:nvPr userDrawn="1"/>
        </p:nvSpPr>
        <p:spPr>
          <a:xfrm>
            <a:off x="0" y="1719618"/>
            <a:ext cx="12192000" cy="420862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9C121B3-268F-4898-BA81-238245B6E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0805" y="2419282"/>
            <a:ext cx="3712191" cy="2030936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3307AA5-307D-4A3F-911D-4498A240EA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43657" y="2429088"/>
            <a:ext cx="1443037" cy="1443037"/>
          </a:xfrm>
          <a:prstGeom prst="ellipse">
            <a:avLst/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AA7F8EE-F961-466B-A1D6-B1DFE56206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7402" y="2429088"/>
            <a:ext cx="1443037" cy="1443037"/>
          </a:xfrm>
          <a:prstGeom prst="ellipse">
            <a:avLst/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7070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5BEF034-E548-4BAC-8DBE-05CE10C7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026" y="1716052"/>
            <a:ext cx="4629150" cy="3169848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85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E132F3-5EDB-4A2E-B808-31274B34CBC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000F04-19C5-4683-9878-068C235FA0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4901" y="1308979"/>
            <a:ext cx="3070748" cy="4240039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871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120E7C9-4C8C-44AB-A316-A7CE3C7C9B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022376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971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30223F-58F9-4676-AA7B-CE2C090D21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049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C7CC0F-3F66-4846-9FCA-D26A2BE3A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4736" y="0"/>
            <a:ext cx="5797264" cy="6510334"/>
          </a:xfrm>
          <a:custGeom>
            <a:avLst/>
            <a:gdLst>
              <a:gd name="connsiteX0" fmla="*/ 2651893 w 5792691"/>
              <a:gd name="connsiteY0" fmla="*/ 0 h 6510334"/>
              <a:gd name="connsiteX1" fmla="*/ 5792691 w 5792691"/>
              <a:gd name="connsiteY1" fmla="*/ 0 h 6510334"/>
              <a:gd name="connsiteX2" fmla="*/ 5792691 w 5792691"/>
              <a:gd name="connsiteY2" fmla="*/ 6510334 h 6510334"/>
              <a:gd name="connsiteX3" fmla="*/ 4229100 w 5792691"/>
              <a:gd name="connsiteY3" fmla="*/ 6510334 h 6510334"/>
              <a:gd name="connsiteX4" fmla="*/ 2651893 w 5792691"/>
              <a:gd name="connsiteY4" fmla="*/ 4933127 h 6510334"/>
              <a:gd name="connsiteX5" fmla="*/ 2651893 w 5792691"/>
              <a:gd name="connsiteY5" fmla="*/ 3858442 h 6510334"/>
              <a:gd name="connsiteX6" fmla="*/ 0 w 5792691"/>
              <a:gd name="connsiteY6" fmla="*/ 3858442 h 6510334"/>
              <a:gd name="connsiteX7" fmla="*/ 0 w 5792691"/>
              <a:gd name="connsiteY7" fmla="*/ 2281234 h 6510334"/>
              <a:gd name="connsiteX8" fmla="*/ 1577207 w 5792691"/>
              <a:gd name="connsiteY8" fmla="*/ 704027 h 6510334"/>
              <a:gd name="connsiteX9" fmla="*/ 2651893 w 5792691"/>
              <a:gd name="connsiteY9" fmla="*/ 704027 h 65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2691" h="6510334">
                <a:moveTo>
                  <a:pt x="2651893" y="0"/>
                </a:moveTo>
                <a:lnTo>
                  <a:pt x="5792691" y="0"/>
                </a:lnTo>
                <a:lnTo>
                  <a:pt x="5792691" y="6510334"/>
                </a:lnTo>
                <a:lnTo>
                  <a:pt x="4229100" y="6510334"/>
                </a:lnTo>
                <a:cubicBezTo>
                  <a:pt x="3358034" y="6510334"/>
                  <a:pt x="2651893" y="5804193"/>
                  <a:pt x="2651893" y="4933127"/>
                </a:cubicBezTo>
                <a:lnTo>
                  <a:pt x="2651893" y="3858442"/>
                </a:lnTo>
                <a:lnTo>
                  <a:pt x="0" y="3858442"/>
                </a:lnTo>
                <a:lnTo>
                  <a:pt x="0" y="2281234"/>
                </a:lnTo>
                <a:cubicBezTo>
                  <a:pt x="0" y="1410168"/>
                  <a:pt x="706142" y="704027"/>
                  <a:pt x="1577207" y="704027"/>
                </a:cubicBezTo>
                <a:lnTo>
                  <a:pt x="2651893" y="704027"/>
                </a:lnTo>
                <a:close/>
              </a:path>
            </a:pathLst>
          </a:cu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218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C66BF9-F439-4EF6-82F0-925F713CADA7}"/>
              </a:ext>
            </a:extLst>
          </p:cNvPr>
          <p:cNvSpPr/>
          <p:nvPr userDrawn="1"/>
        </p:nvSpPr>
        <p:spPr>
          <a:xfrm>
            <a:off x="6336191" y="0"/>
            <a:ext cx="5855810" cy="685800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05B7E3-548A-4921-A1B3-07A9DD4C62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7906" y="719066"/>
            <a:ext cx="4067032" cy="5419867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549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84AE62-4074-49C1-AC54-D064AD5807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1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02B68-78F6-427B-A465-72B577E7C9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1712" y="3179928"/>
            <a:ext cx="2052545" cy="1357964"/>
          </a:xfrm>
          <a:prstGeom prst="roundRect">
            <a:avLst>
              <a:gd name="adj" fmla="val 1586"/>
            </a:avLst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D4BD6B-AA57-44F0-A017-6BB34854A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58751" y="3179928"/>
            <a:ext cx="2052545" cy="1357964"/>
          </a:xfrm>
          <a:prstGeom prst="roundRect">
            <a:avLst>
              <a:gd name="adj" fmla="val 1586"/>
            </a:avLst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453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A2D333-DF58-43BB-A349-6840E9FBC0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9730" y="1177118"/>
            <a:ext cx="5982269" cy="4503762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994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6ADF52-2A56-4810-9264-8E6BD0E19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22878" cy="6858000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78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F85F7C-4B6E-4967-A7D4-A27F9865778E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DBC7B8-804E-44D8-9B19-88C0E1168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1236" y="2192063"/>
            <a:ext cx="2241646" cy="2241645"/>
          </a:xfrm>
          <a:prstGeom prst="ellipse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  <a:ln w="57150">
            <a:solidFill>
              <a:srgbClr val="1699D7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379D740-B434-4A86-A64A-C436EFDC55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75177" y="2192062"/>
            <a:ext cx="2241646" cy="2241645"/>
          </a:xfrm>
          <a:prstGeom prst="ellipse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  <a:ln w="57150">
            <a:solidFill>
              <a:srgbClr val="1699D7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EAF26D-BA02-4F8A-BA71-9B6EB596F7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9118" y="2192061"/>
            <a:ext cx="2241646" cy="2241645"/>
          </a:xfrm>
          <a:prstGeom prst="ellipse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  <a:ln w="57150">
            <a:solidFill>
              <a:srgbClr val="1699D7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4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20B75CB-B99E-4617-8D46-1F71857A4DC2}"/>
              </a:ext>
            </a:extLst>
          </p:cNvPr>
          <p:cNvSpPr/>
          <p:nvPr userDrawn="1"/>
        </p:nvSpPr>
        <p:spPr>
          <a:xfrm>
            <a:off x="0" y="3958388"/>
            <a:ext cx="12192000" cy="2899612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AB424D9-EF92-49B3-ABD6-123B36CB60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5542" y="2666616"/>
            <a:ext cx="2830286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77FCB57-E4CB-4EDA-A217-7657FA2E16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8000" y="2666615"/>
            <a:ext cx="2830286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46F76FD-D43B-4C55-BEB8-EBFB3D078C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8342" y="2666614"/>
            <a:ext cx="2830286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B6CE946-15FD-4CAC-A7FB-A5382C09D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5542" y="4632582"/>
            <a:ext cx="2830286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9EA06B-B160-4238-BDDC-FF0AF654C9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8000" y="4632581"/>
            <a:ext cx="2830286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382B36F-761D-46D6-B5D3-25122298C0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8342" y="4632580"/>
            <a:ext cx="2830286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419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425FD8-AFF0-4805-93A9-51403D784F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71848"/>
            <a:ext cx="12192000" cy="3150078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326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139E1F-67AC-48BE-98D9-A71335A6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2FF18-AFAD-45D3-B25E-449AA79D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7C543-BE3D-4577-9126-9FDBB71D5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0397F-342B-4B68-B86C-C5A6312FE612}" type="datetimeFigureOut">
              <a:rPr lang="en-ID" smtClean="0"/>
              <a:pPr/>
              <a:t>27/01/2026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4636F-7AB5-4A2B-8414-C110A33C0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A104B-2C41-47AB-80A6-2ECF59A85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ABDDF1-FD32-48B7-BF21-FD953DE924D6}" type="slidenum">
              <a:rPr lang="en-ID" smtClean="0"/>
              <a:pPr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125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5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51E4B1-CBC9-44D0-B8BE-8378426F9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6" y="271218"/>
            <a:ext cx="1316929" cy="388403"/>
          </a:xfrm>
          <a:prstGeom prst="rect">
            <a:avLst/>
          </a:prstGeom>
        </p:spPr>
      </p:pic>
      <p:pic>
        <p:nvPicPr>
          <p:cNvPr id="2" name="Imagen 1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5E192478-B2C3-A5C5-5586-38A628AF9F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02" t="75160" r="22372" b="11358"/>
          <a:stretch>
            <a:fillRect/>
          </a:stretch>
        </p:blipFill>
        <p:spPr bwMode="auto">
          <a:xfrm>
            <a:off x="2725913" y="152578"/>
            <a:ext cx="1434409" cy="1550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06F409E-DEA6-3D56-6EC0-2D4888E5B575}"/>
              </a:ext>
            </a:extLst>
          </p:cNvPr>
          <p:cNvSpPr txBox="1"/>
          <p:nvPr/>
        </p:nvSpPr>
        <p:spPr>
          <a:xfrm>
            <a:off x="0" y="5974988"/>
            <a:ext cx="4944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dirty="0"/>
              <a:t>Rafael Garrido.</a:t>
            </a:r>
          </a:p>
          <a:p>
            <a:pPr algn="l"/>
            <a:r>
              <a:rPr lang="es-ES" sz="2400"/>
              <a:t>GT SVI</a:t>
            </a:r>
            <a:r>
              <a:rPr lang="es-ES" sz="2400" dirty="0"/>
              <a:t>. </a:t>
            </a:r>
            <a:r>
              <a:rPr lang="es-ES" sz="2400" b="1" dirty="0"/>
              <a:t>CCR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A054A7C-6AEE-3752-FD93-81F4CC091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E4476F8D-A7F5-8DF3-7F9B-98A47C41D0E8}"/>
              </a:ext>
            </a:extLst>
          </p:cNvPr>
          <p:cNvSpPr txBox="1"/>
          <p:nvPr/>
        </p:nvSpPr>
        <p:spPr>
          <a:xfrm>
            <a:off x="304801" y="2271750"/>
            <a:ext cx="470550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 err="1">
                <a:solidFill>
                  <a:schemeClr val="accent1"/>
                </a:solidFill>
                <a:latin typeface="Cairo"/>
                <a:cs typeface="Cairo"/>
                <a:sym typeface="Cairo"/>
              </a:rPr>
              <a:t>Novetats</a:t>
            </a:r>
            <a:r>
              <a:rPr lang="es-ES" sz="4000" b="1" dirty="0">
                <a:solidFill>
                  <a:schemeClr val="accent1"/>
                </a:solidFill>
                <a:latin typeface="Cairo"/>
                <a:cs typeface="Cairo"/>
                <a:sym typeface="Cairo"/>
              </a:rPr>
              <a:t> en la </a:t>
            </a:r>
            <a:r>
              <a:rPr lang="es-ES" sz="4000" b="1" dirty="0" err="1">
                <a:solidFill>
                  <a:schemeClr val="accent1"/>
                </a:solidFill>
                <a:latin typeface="Cairo"/>
                <a:cs typeface="Cairo"/>
                <a:sym typeface="Cairo"/>
              </a:rPr>
              <a:t>guia</a:t>
            </a:r>
            <a:r>
              <a:rPr lang="es-ES" sz="4000" b="1" dirty="0">
                <a:solidFill>
                  <a:schemeClr val="accent1"/>
                </a:solidFill>
                <a:latin typeface="Cairo"/>
                <a:cs typeface="Cairo"/>
                <a:sym typeface="Cairo"/>
              </a:rPr>
              <a:t> de SVA 2025.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 dirty="0">
                <a:solidFill>
                  <a:schemeClr val="accent1"/>
                </a:solidFill>
                <a:latin typeface="Cairo"/>
                <a:cs typeface="Cairo"/>
                <a:sym typeface="Cairo"/>
              </a:rPr>
              <a:t>SVI</a:t>
            </a:r>
            <a:endParaRPr sz="4400" b="1" dirty="0">
              <a:solidFill>
                <a:schemeClr val="accent1"/>
              </a:solidFill>
              <a:latin typeface="Cairo"/>
              <a:cs typeface="Cairo"/>
              <a:sym typeface="Cairo"/>
            </a:endParaRPr>
          </a:p>
        </p:txBody>
      </p:sp>
    </p:spTree>
    <p:extLst>
      <p:ext uri="{BB962C8B-B14F-4D97-AF65-F5344CB8AC3E}">
        <p14:creationId xmlns:p14="http://schemas.microsoft.com/office/powerpoint/2010/main" val="139105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F4DC8A1-1C90-4FDB-98DC-A016DEFA0C49}"/>
              </a:ext>
            </a:extLst>
          </p:cNvPr>
          <p:cNvSpPr txBox="1"/>
          <p:nvPr/>
        </p:nvSpPr>
        <p:spPr>
          <a:xfrm>
            <a:off x="8107949" y="2257670"/>
            <a:ext cx="4659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Our Excellence Service Provide All Assurance</a:t>
            </a:r>
            <a:endParaRPr lang="en-ID" sz="3200" dirty="0">
              <a:solidFill>
                <a:schemeClr val="bg1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8BACDA-C095-4201-B577-4BB8643F2B02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0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SERVICE</a:t>
            </a:r>
            <a:endParaRPr lang="en-ID" sz="1400" b="1" spc="10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192AA07-D184-4C42-9AD0-8A0BFF0A6B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F54C0F8-F967-4E42-BF30-3682524B2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D9EC643-9642-448C-957F-65422E956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E4260F9-5249-2393-F20A-88EB9F3F6CFA}"/>
              </a:ext>
            </a:extLst>
          </p:cNvPr>
          <p:cNvSpPr/>
          <p:nvPr/>
        </p:nvSpPr>
        <p:spPr>
          <a:xfrm>
            <a:off x="533610" y="114711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74FE662-53AE-662C-9801-D1433329C77E}"/>
              </a:ext>
            </a:extLst>
          </p:cNvPr>
          <p:cNvSpPr txBox="1"/>
          <p:nvPr/>
        </p:nvSpPr>
        <p:spPr>
          <a:xfrm>
            <a:off x="1100592" y="1511776"/>
            <a:ext cx="2538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 err="1"/>
              <a:t>Breathing</a:t>
            </a:r>
            <a:r>
              <a:rPr lang="ca-ES" dirty="0"/>
              <a:t> (Respiració)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414648-5228-5AE2-8749-3C01C42BCF7E}"/>
              </a:ext>
            </a:extLst>
          </p:cNvPr>
          <p:cNvSpPr txBox="1"/>
          <p:nvPr/>
        </p:nvSpPr>
        <p:spPr>
          <a:xfrm>
            <a:off x="1100592" y="2102741"/>
            <a:ext cx="639137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1699D7"/>
                </a:solidFill>
              </a:rPr>
              <a:t>Canvis/reforços</a:t>
            </a:r>
          </a:p>
          <a:p>
            <a:endParaRPr lang="ca-ES" b="1" dirty="0">
              <a:solidFill>
                <a:srgbClr val="1699D7"/>
              </a:solidFill>
            </a:endParaRPr>
          </a:p>
          <a:p>
            <a:r>
              <a:rPr lang="ca-ES" dirty="0"/>
              <a:t>• </a:t>
            </a:r>
            <a:r>
              <a:rPr lang="ca-ES" b="1" dirty="0"/>
              <a:t>Ús del pulsioxímetre recomanat </a:t>
            </a:r>
            <a:r>
              <a:rPr lang="ca-ES" dirty="0"/>
              <a:t>quan estigui disponible</a:t>
            </a:r>
          </a:p>
          <a:p>
            <a:r>
              <a:rPr lang="ca-ES" dirty="0"/>
              <a:t>(nou reforç explícit el 2025).</a:t>
            </a:r>
          </a:p>
          <a:p>
            <a:r>
              <a:rPr lang="ca-ES" dirty="0"/>
              <a:t>• </a:t>
            </a:r>
            <a:r>
              <a:rPr lang="ca-ES" b="1" dirty="0"/>
              <a:t>Oxigen:</a:t>
            </a:r>
          </a:p>
          <a:p>
            <a:r>
              <a:rPr lang="ca-ES" dirty="0"/>
              <a:t>o Només si hi ha signes de dificultat respiratòria o hipòxia</a:t>
            </a:r>
          </a:p>
          <a:p>
            <a:r>
              <a:rPr lang="ca-ES" dirty="0"/>
              <a:t>o Evitar oxigen sistemàtic en pacients estables.</a:t>
            </a:r>
          </a:p>
          <a:p>
            <a:r>
              <a:rPr lang="ca-ES" dirty="0"/>
              <a:t>• </a:t>
            </a:r>
            <a:r>
              <a:rPr lang="ca-ES" b="1" dirty="0"/>
              <a:t>S'insisteix a:</a:t>
            </a:r>
          </a:p>
          <a:p>
            <a:r>
              <a:rPr lang="ca-ES" dirty="0"/>
              <a:t>o Observar treball respiratori, no només freqüència.</a:t>
            </a:r>
          </a:p>
          <a:p>
            <a:r>
              <a:rPr lang="ca-ES" dirty="0"/>
              <a:t>o </a:t>
            </a:r>
            <a:r>
              <a:rPr lang="ca-ES" dirty="0" err="1"/>
              <a:t>Reconéixer</a:t>
            </a:r>
            <a:r>
              <a:rPr lang="ca-ES" dirty="0"/>
              <a:t> respiració ineficaç precoçment.</a:t>
            </a:r>
          </a:p>
          <a:p>
            <a:endParaRPr lang="ca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9441FA-F8D3-4858-D39B-D82BB8776E73}"/>
              </a:ext>
            </a:extLst>
          </p:cNvPr>
          <p:cNvSpPr txBox="1"/>
          <p:nvPr/>
        </p:nvSpPr>
        <p:spPr>
          <a:xfrm>
            <a:off x="1100592" y="5206609"/>
            <a:ext cx="639137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1699D7"/>
                </a:solidFill>
              </a:rPr>
              <a:t>Canvi clau: </a:t>
            </a:r>
            <a:r>
              <a:rPr lang="ca-ES" dirty="0"/>
              <a:t>enfocament </a:t>
            </a:r>
            <a:r>
              <a:rPr lang="ca-ES" b="1" dirty="0"/>
              <a:t>més fisiològic </a:t>
            </a:r>
            <a:r>
              <a:rPr lang="ca-ES" dirty="0"/>
              <a:t>i menys “automàtic” a l'ús d'oxigen.</a:t>
            </a:r>
          </a:p>
          <a:p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2730C4-1F3F-8EFF-2F44-2BD3E471E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949" y="2102741"/>
            <a:ext cx="1448063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7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89AE3-BFFB-7CF7-656E-3E1268494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F146858-687D-B229-278E-C596ECB96F9D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0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SERVICE</a:t>
            </a:r>
            <a:endParaRPr lang="en-ID" sz="1400" b="1" spc="10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2E65D90-577D-1526-093C-89DB7775DB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7822C21-94B1-677C-95E1-0038D7A0E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C05A4BC-090D-0B56-D815-F915599A7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9D50AA2-FD69-0FF5-9B58-21B44C533FBF}"/>
              </a:ext>
            </a:extLst>
          </p:cNvPr>
          <p:cNvSpPr/>
          <p:nvPr/>
        </p:nvSpPr>
        <p:spPr>
          <a:xfrm>
            <a:off x="766554" y="993231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33B5EE-CD58-DFF0-96B7-C369B323C0D8}"/>
              </a:ext>
            </a:extLst>
          </p:cNvPr>
          <p:cNvSpPr txBox="1"/>
          <p:nvPr/>
        </p:nvSpPr>
        <p:spPr>
          <a:xfrm>
            <a:off x="1371307" y="1412059"/>
            <a:ext cx="63913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 err="1"/>
              <a:t>Circulation</a:t>
            </a:r>
            <a:r>
              <a:rPr lang="ca-ES" dirty="0"/>
              <a:t> (Circulació)</a:t>
            </a:r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3F491C7-C414-7C5D-7926-E7C869D1FD89}"/>
              </a:ext>
            </a:extLst>
          </p:cNvPr>
          <p:cNvSpPr txBox="1"/>
          <p:nvPr/>
        </p:nvSpPr>
        <p:spPr>
          <a:xfrm>
            <a:off x="1319911" y="1936613"/>
            <a:ext cx="2215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00B050"/>
                </a:solidFill>
              </a:rPr>
              <a:t>Canvis/reforços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C2CD12E-366C-3435-DACE-E12A45596E44}"/>
              </a:ext>
            </a:extLst>
          </p:cNvPr>
          <p:cNvSpPr txBox="1"/>
          <p:nvPr/>
        </p:nvSpPr>
        <p:spPr>
          <a:xfrm>
            <a:off x="1319911" y="2325997"/>
            <a:ext cx="639137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/>
              <a:t>Control d'</a:t>
            </a:r>
            <a:r>
              <a:rPr lang="ca-ES" b="1" dirty="0"/>
              <a:t>hemorràgies potencialment mortals</a:t>
            </a:r>
            <a:r>
              <a:rPr lang="ca-ES" dirty="0"/>
              <a:t>:</a:t>
            </a:r>
          </a:p>
          <a:p>
            <a:r>
              <a:rPr lang="ca-ES" dirty="0"/>
              <a:t>o Prioritat absoluta dins de </a:t>
            </a:r>
            <a:r>
              <a:rPr lang="ca-ES" dirty="0" err="1"/>
              <a:t>l'ABCDE</a:t>
            </a:r>
            <a:r>
              <a:rPr lang="ca-ES" dirty="0"/>
              <a:t>.</a:t>
            </a:r>
          </a:p>
          <a:p>
            <a:r>
              <a:rPr lang="ca-ES" dirty="0"/>
              <a:t>o Ús precoç de:</a:t>
            </a:r>
          </a:p>
          <a:p>
            <a:r>
              <a:rPr lang="ca-ES" dirty="0"/>
              <a:t>Pressió directa</a:t>
            </a:r>
          </a:p>
          <a:p>
            <a:r>
              <a:rPr lang="ca-ES" b="1" dirty="0"/>
              <a:t>Embenats compressius</a:t>
            </a:r>
          </a:p>
          <a:p>
            <a:r>
              <a:rPr lang="ca-ES" b="1" dirty="0"/>
              <a:t>Torniquets (si entrenat)</a:t>
            </a:r>
            <a:r>
              <a:rPr lang="ca-ES" dirty="0"/>
              <a:t>.</a:t>
            </a:r>
          </a:p>
          <a:p>
            <a:r>
              <a:rPr lang="ca-ES" dirty="0"/>
              <a:t>• Avaluació del xoc:</a:t>
            </a:r>
          </a:p>
          <a:p>
            <a:r>
              <a:rPr lang="ca-ES" dirty="0"/>
              <a:t>o Es reforça la </a:t>
            </a:r>
            <a:r>
              <a:rPr lang="ca-ES" b="1" dirty="0"/>
              <a:t>valoració clínica </a:t>
            </a:r>
            <a:r>
              <a:rPr lang="ca-ES" dirty="0"/>
              <a:t>(pell, farciment capil·lar, nivell de consciència).</a:t>
            </a:r>
          </a:p>
          <a:p>
            <a:r>
              <a:rPr lang="ca-ES" dirty="0"/>
              <a:t>• </a:t>
            </a:r>
            <a:r>
              <a:rPr lang="ca-ES" b="1" dirty="0"/>
              <a:t>No endarrerir RCP </a:t>
            </a:r>
            <a:r>
              <a:rPr lang="ca-ES" dirty="0"/>
              <a:t>si el pacient evoluciona a aturada.</a:t>
            </a:r>
          </a:p>
          <a:p>
            <a:endParaRPr lang="ca-ES" dirty="0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7FA65E49-DA87-B305-DFFA-CBFB3AF2EA4C}"/>
              </a:ext>
            </a:extLst>
          </p:cNvPr>
          <p:cNvSpPr/>
          <p:nvPr/>
        </p:nvSpPr>
        <p:spPr>
          <a:xfrm>
            <a:off x="4954842" y="2696749"/>
            <a:ext cx="435879" cy="1885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0FFBE33-68DB-0B10-A2B9-26ACF7A11DA8}"/>
              </a:ext>
            </a:extLst>
          </p:cNvPr>
          <p:cNvSpPr/>
          <p:nvPr/>
        </p:nvSpPr>
        <p:spPr>
          <a:xfrm>
            <a:off x="5455963" y="2571190"/>
            <a:ext cx="10246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XABCDE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DBF76AC-DC6A-9776-A5F5-6FBB57472C02}"/>
              </a:ext>
            </a:extLst>
          </p:cNvPr>
          <p:cNvSpPr txBox="1"/>
          <p:nvPr/>
        </p:nvSpPr>
        <p:spPr>
          <a:xfrm>
            <a:off x="1371307" y="5339192"/>
            <a:ext cx="609442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a-ES" b="1" dirty="0"/>
              <a:t>Molt alineat amb trauma i primers intervinents.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B69563-FB14-190A-B56D-9B5B6E207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252" y="2490257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4D7B8-C3C5-6AB5-F9AB-BF2D339D0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B48AFDF-B6AA-6C43-C8B9-FDAA24A00B86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0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SERVICE</a:t>
            </a:r>
            <a:endParaRPr lang="en-ID" sz="1400" b="1" spc="10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E7D562-D0AD-DEDF-1036-69858C563729}"/>
              </a:ext>
            </a:extLst>
          </p:cNvPr>
          <p:cNvSpPr txBox="1"/>
          <p:nvPr/>
        </p:nvSpPr>
        <p:spPr>
          <a:xfrm>
            <a:off x="6618514" y="2683882"/>
            <a:ext cx="4426857" cy="57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100" b="0" i="0">
                <a:solidFill>
                  <a:schemeClr val="bg1">
                    <a:lumMod val="95000"/>
                  </a:schemeClr>
                </a:solidFill>
                <a:effectLst/>
                <a:latin typeface="Krub" panose="00000500000000000000" pitchFamily="2" charset="-34"/>
                <a:cs typeface="Krub" panose="00000500000000000000" pitchFamily="2" charset="-34"/>
              </a:rPr>
              <a:t>Lorem ipsum dolor sit amet, consectetur adipiscing elit, sed do eiusmod tempor incididunt ut labore et dolore magna aliqua. </a:t>
            </a:r>
            <a:endParaRPr lang="en-ID" sz="1100">
              <a:solidFill>
                <a:schemeClr val="bg1">
                  <a:lumMod val="95000"/>
                </a:schemeClr>
              </a:solidFill>
              <a:latin typeface="Krub" panose="00000500000000000000" pitchFamily="2" charset="-34"/>
              <a:cs typeface="Krub" panose="00000500000000000000" pitchFamily="2" charset="-34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E742193-775A-BEA6-6733-68015BFB6A4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512F364-7A97-7C14-53BE-5F3A8566D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34FDD30-77AC-8487-96CC-781E4CE72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DA5130F-4FDE-2B4B-CC73-8201424DD65D}"/>
              </a:ext>
            </a:extLst>
          </p:cNvPr>
          <p:cNvSpPr/>
          <p:nvPr/>
        </p:nvSpPr>
        <p:spPr>
          <a:xfrm>
            <a:off x="732891" y="993231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7184C5-2AC3-5ECA-55F4-EE9599A1CF5B}"/>
              </a:ext>
            </a:extLst>
          </p:cNvPr>
          <p:cNvSpPr txBox="1"/>
          <p:nvPr/>
        </p:nvSpPr>
        <p:spPr>
          <a:xfrm>
            <a:off x="1371307" y="1412059"/>
            <a:ext cx="6391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/>
              <a:t>Disability</a:t>
            </a:r>
            <a:r>
              <a:rPr lang="es-ES" dirty="0"/>
              <a:t> (</a:t>
            </a:r>
            <a:r>
              <a:rPr lang="es-ES" dirty="0" err="1"/>
              <a:t>Neurològic</a:t>
            </a:r>
            <a:r>
              <a:rPr lang="es-ES" dirty="0"/>
              <a:t>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F4FEBC6-C292-190A-11FE-E1F55C482D6C}"/>
              </a:ext>
            </a:extLst>
          </p:cNvPr>
          <p:cNvSpPr txBox="1"/>
          <p:nvPr/>
        </p:nvSpPr>
        <p:spPr>
          <a:xfrm>
            <a:off x="1319911" y="1936613"/>
            <a:ext cx="2215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3DB2FF"/>
                </a:solidFill>
              </a:rPr>
              <a:t>Canvis/reforços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3E086A-13C4-EE1C-47F5-AFECFB51FEFF}"/>
              </a:ext>
            </a:extLst>
          </p:cNvPr>
          <p:cNvSpPr txBox="1"/>
          <p:nvPr/>
        </p:nvSpPr>
        <p:spPr>
          <a:xfrm>
            <a:off x="1319911" y="2683882"/>
            <a:ext cx="60944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/>
              <a:t>Ús sistemàtic de:</a:t>
            </a:r>
          </a:p>
          <a:p>
            <a:r>
              <a:rPr lang="ca-ES" dirty="0"/>
              <a:t>o </a:t>
            </a:r>
            <a:r>
              <a:rPr lang="ca-ES" b="1" dirty="0" err="1"/>
              <a:t>AVPU</a:t>
            </a:r>
            <a:r>
              <a:rPr lang="ca-ES" dirty="0"/>
              <a:t> (Alerta, Veu, Dolor, Inconscient)</a:t>
            </a:r>
          </a:p>
          <a:p>
            <a:r>
              <a:rPr lang="ca-ES" dirty="0"/>
              <a:t>• </a:t>
            </a:r>
            <a:r>
              <a:rPr lang="ca-ES" b="1" dirty="0"/>
              <a:t>Detecció precoç de</a:t>
            </a:r>
            <a:r>
              <a:rPr lang="ca-ES" dirty="0"/>
              <a:t>:</a:t>
            </a:r>
          </a:p>
          <a:p>
            <a:r>
              <a:rPr lang="ca-ES" dirty="0"/>
              <a:t>o Hipoglucèmia (es manté i reforça)</a:t>
            </a:r>
          </a:p>
          <a:p>
            <a:r>
              <a:rPr lang="ca-ES" dirty="0"/>
              <a:t>o Signes neurològics focals (</a:t>
            </a:r>
            <a:r>
              <a:rPr lang="ca-ES" b="1" dirty="0"/>
              <a:t>ictus</a:t>
            </a:r>
            <a:r>
              <a:rPr lang="ca-ES" dirty="0"/>
              <a:t>).</a:t>
            </a:r>
          </a:p>
          <a:p>
            <a:r>
              <a:rPr lang="ca-ES" dirty="0"/>
              <a:t>• Recomanacions clares per actuar i derivar precoçment.</a:t>
            </a:r>
          </a:p>
          <a:p>
            <a:endParaRPr lang="ca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11FB2BC-2DFD-CAE4-61A4-A9280738794C}"/>
              </a:ext>
            </a:extLst>
          </p:cNvPr>
          <p:cNvSpPr txBox="1"/>
          <p:nvPr/>
        </p:nvSpPr>
        <p:spPr>
          <a:xfrm>
            <a:off x="1319911" y="4715207"/>
            <a:ext cx="609442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a-ES" dirty="0"/>
              <a:t>Es reforça la detecció precoç de </a:t>
            </a:r>
            <a:r>
              <a:rPr lang="ca-ES" b="1" dirty="0"/>
              <a:t>deteriorament neurològic </a:t>
            </a:r>
            <a:r>
              <a:rPr lang="ca-ES" dirty="0"/>
              <a:t>com a prevenció d’aturada.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F7F4D-1C88-7B82-960C-E2496C0FB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569" y="2353570"/>
            <a:ext cx="1396286" cy="13962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45C0C3C-F999-36AC-D421-7667F6327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680" y="4359056"/>
            <a:ext cx="2590996" cy="14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FF125-3D42-7EBC-30DD-F842F27D4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77C1D59-1B5B-3B73-CB0B-B5DFABB09344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0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SERVICE</a:t>
            </a:r>
            <a:endParaRPr lang="en-ID" sz="1400" b="1" spc="10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5DF4A8-BD5A-97CF-84F9-09AAED5161BF}"/>
              </a:ext>
            </a:extLst>
          </p:cNvPr>
          <p:cNvSpPr txBox="1"/>
          <p:nvPr/>
        </p:nvSpPr>
        <p:spPr>
          <a:xfrm>
            <a:off x="6618514" y="2683882"/>
            <a:ext cx="4426857" cy="57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100" b="0" i="0">
                <a:solidFill>
                  <a:schemeClr val="bg1">
                    <a:lumMod val="95000"/>
                  </a:schemeClr>
                </a:solidFill>
                <a:effectLst/>
                <a:latin typeface="Krub" panose="00000500000000000000" pitchFamily="2" charset="-34"/>
                <a:cs typeface="Krub" panose="00000500000000000000" pitchFamily="2" charset="-34"/>
              </a:rPr>
              <a:t>Lorem ipsum dolor sit amet, consectetur adipiscing elit, sed do eiusmod tempor incididunt ut labore et dolore magna aliqua. </a:t>
            </a:r>
            <a:endParaRPr lang="en-ID" sz="1100">
              <a:solidFill>
                <a:schemeClr val="bg1">
                  <a:lumMod val="95000"/>
                </a:schemeClr>
              </a:solidFill>
              <a:latin typeface="Krub" panose="00000500000000000000" pitchFamily="2" charset="-34"/>
              <a:cs typeface="Krub" panose="00000500000000000000" pitchFamily="2" charset="-34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2FB89D7-C8BB-045B-4337-55F19E5F68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B541895-DA29-8CFD-46FD-69A039119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016EEE0-332A-7239-46F0-8ACA79F97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17446D5-3B89-9B61-C268-F3F3BBF9BCFE}"/>
              </a:ext>
            </a:extLst>
          </p:cNvPr>
          <p:cNvSpPr/>
          <p:nvPr/>
        </p:nvSpPr>
        <p:spPr>
          <a:xfrm>
            <a:off x="781783" y="993231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es-ES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DE608A-A1BC-FF7C-4C53-125C73D64BCA}"/>
              </a:ext>
            </a:extLst>
          </p:cNvPr>
          <p:cNvSpPr txBox="1"/>
          <p:nvPr/>
        </p:nvSpPr>
        <p:spPr>
          <a:xfrm>
            <a:off x="1416378" y="1420664"/>
            <a:ext cx="3278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 err="1"/>
              <a:t>Exposure</a:t>
            </a:r>
            <a:r>
              <a:rPr lang="ca-ES" dirty="0"/>
              <a:t> (Exposició / Entorn)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091D0C-7F5E-37DC-F6F4-D4658C3DF712}"/>
              </a:ext>
            </a:extLst>
          </p:cNvPr>
          <p:cNvSpPr txBox="1"/>
          <p:nvPr/>
        </p:nvSpPr>
        <p:spPr>
          <a:xfrm>
            <a:off x="1416378" y="1884723"/>
            <a:ext cx="1892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59B6E2"/>
                </a:solidFill>
              </a:rPr>
              <a:t>Canvis / reforços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AF7A67A-90DB-FCA8-E695-7D8C54EDA5CF}"/>
              </a:ext>
            </a:extLst>
          </p:cNvPr>
          <p:cNvSpPr txBox="1"/>
          <p:nvPr/>
        </p:nvSpPr>
        <p:spPr>
          <a:xfrm>
            <a:off x="1416378" y="2572621"/>
            <a:ext cx="60944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/>
              <a:t>Major èmfasi en</a:t>
            </a:r>
            <a:r>
              <a:rPr lang="ca-ES" dirty="0"/>
              <a:t>:</a:t>
            </a:r>
          </a:p>
          <a:p>
            <a:r>
              <a:rPr lang="ca-ES" dirty="0"/>
              <a:t>o Prevenció de la </a:t>
            </a:r>
            <a:r>
              <a:rPr lang="ca-ES" b="1" dirty="0"/>
              <a:t>hipotèrmia</a:t>
            </a:r>
            <a:r>
              <a:rPr lang="ca-ES" dirty="0"/>
              <a:t>, fins i tot en entorns càlids.</a:t>
            </a:r>
          </a:p>
          <a:p>
            <a:r>
              <a:rPr lang="ca-ES" dirty="0"/>
              <a:t>o Control de l'entorn i la privadesa.</a:t>
            </a:r>
          </a:p>
          <a:p>
            <a:r>
              <a:rPr lang="ca-ES" dirty="0"/>
              <a:t>• </a:t>
            </a:r>
            <a:r>
              <a:rPr lang="ca-ES" b="1" dirty="0"/>
              <a:t>Exposició limitada i dirigida</a:t>
            </a:r>
            <a:r>
              <a:rPr lang="ca-ES" dirty="0"/>
              <a:t>:</a:t>
            </a:r>
          </a:p>
          <a:p>
            <a:r>
              <a:rPr lang="ca-ES" dirty="0"/>
              <a:t>o Només el necessari per identificar lesions.</a:t>
            </a:r>
          </a:p>
          <a:p>
            <a:r>
              <a:rPr lang="ca-ES" dirty="0"/>
              <a:t>• </a:t>
            </a:r>
            <a:r>
              <a:rPr lang="ca-ES" b="1" dirty="0"/>
              <a:t>En primers auxilis</a:t>
            </a:r>
            <a:r>
              <a:rPr lang="ca-ES" dirty="0"/>
              <a:t>:</a:t>
            </a:r>
          </a:p>
          <a:p>
            <a:r>
              <a:rPr lang="ca-ES" dirty="0"/>
              <a:t>o Protecció de l'intervinent i del pacient.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40F17F0-1DC5-3529-B52B-7E9EC09D6466}"/>
              </a:ext>
            </a:extLst>
          </p:cNvPr>
          <p:cNvSpPr txBox="1"/>
          <p:nvPr/>
        </p:nvSpPr>
        <p:spPr>
          <a:xfrm>
            <a:off x="1416378" y="4930931"/>
            <a:ext cx="609442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a-ES" dirty="0"/>
              <a:t>Canvi d'enfocament: “</a:t>
            </a:r>
            <a:r>
              <a:rPr lang="ca-ES" b="1" dirty="0"/>
              <a:t>exposar el que és just</a:t>
            </a:r>
            <a:r>
              <a:rPr lang="ca-ES" dirty="0"/>
              <a:t>, protegir sempre”.</a:t>
            </a:r>
          </a:p>
        </p:txBody>
      </p:sp>
    </p:spTree>
    <p:extLst>
      <p:ext uri="{BB962C8B-B14F-4D97-AF65-F5344CB8AC3E}">
        <p14:creationId xmlns:p14="http://schemas.microsoft.com/office/powerpoint/2010/main" val="317672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65928-BFC6-70E7-872C-077BAC8D6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2A381A5-266A-71A6-D830-17B125213806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0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SERVICE</a:t>
            </a:r>
            <a:endParaRPr lang="en-ID" sz="1400" b="1" spc="10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100E6E4-F5FD-09C1-FFF5-82999821B6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B78F1F7-C38D-A36D-4A3F-998B4238C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2593E8-26E8-9CAC-A2E9-1B7F9DC09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1C72C1-929D-A298-9FE8-B1DA9302EAE2}"/>
              </a:ext>
            </a:extLst>
          </p:cNvPr>
          <p:cNvSpPr txBox="1"/>
          <p:nvPr/>
        </p:nvSpPr>
        <p:spPr>
          <a:xfrm>
            <a:off x="539221" y="1301007"/>
            <a:ext cx="7954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 err="1">
                <a:solidFill>
                  <a:srgbClr val="1699D7"/>
                </a:solidFill>
              </a:rPr>
              <a:t>Canvis</a:t>
            </a:r>
            <a:r>
              <a:rPr lang="fr-FR" sz="2800" b="1" dirty="0">
                <a:solidFill>
                  <a:srgbClr val="1699D7"/>
                </a:solidFill>
              </a:rPr>
              <a:t> </a:t>
            </a:r>
            <a:r>
              <a:rPr lang="fr-FR" sz="2800" b="1" dirty="0" err="1">
                <a:solidFill>
                  <a:srgbClr val="1699D7"/>
                </a:solidFill>
              </a:rPr>
              <a:t>transversals</a:t>
            </a:r>
            <a:r>
              <a:rPr lang="fr-FR" sz="2800" b="1" dirty="0">
                <a:solidFill>
                  <a:srgbClr val="1699D7"/>
                </a:solidFill>
              </a:rPr>
              <a:t> importants a </a:t>
            </a:r>
            <a:r>
              <a:rPr lang="fr-FR" sz="2800" b="1" dirty="0" err="1">
                <a:solidFill>
                  <a:srgbClr val="1699D7"/>
                </a:solidFill>
              </a:rPr>
              <a:t>ABCDE</a:t>
            </a:r>
            <a:r>
              <a:rPr lang="fr-FR" sz="2800" b="1" dirty="0">
                <a:solidFill>
                  <a:srgbClr val="1699D7"/>
                </a:solidFill>
              </a:rPr>
              <a:t> (</a:t>
            </a:r>
            <a:r>
              <a:rPr lang="fr-FR" sz="2800" b="1" dirty="0" err="1">
                <a:solidFill>
                  <a:srgbClr val="1699D7"/>
                </a:solidFill>
              </a:rPr>
              <a:t>ERC</a:t>
            </a:r>
            <a:r>
              <a:rPr lang="fr-FR" sz="2800" b="1" dirty="0">
                <a:solidFill>
                  <a:srgbClr val="1699D7"/>
                </a:solidFill>
              </a:rPr>
              <a:t> 2025)</a:t>
            </a:r>
            <a:endParaRPr lang="ca-ES" sz="2800" b="1" dirty="0">
              <a:solidFill>
                <a:srgbClr val="1699D7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D45D99-BA03-F432-9070-B29FA05CB956}"/>
              </a:ext>
            </a:extLst>
          </p:cNvPr>
          <p:cNvSpPr txBox="1"/>
          <p:nvPr/>
        </p:nvSpPr>
        <p:spPr>
          <a:xfrm>
            <a:off x="539221" y="2010227"/>
            <a:ext cx="2722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/>
              <a:t>✅ Reforçat en 2025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6F1117-24AD-6EBD-DF61-00653B846CE7}"/>
              </a:ext>
            </a:extLst>
          </p:cNvPr>
          <p:cNvSpPr txBox="1"/>
          <p:nvPr/>
        </p:nvSpPr>
        <p:spPr>
          <a:xfrm>
            <a:off x="888476" y="2564224"/>
            <a:ext cx="60944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 err="1"/>
              <a:t>ABCDE</a:t>
            </a:r>
            <a:r>
              <a:rPr lang="ca-ES" dirty="0"/>
              <a:t> com a </a:t>
            </a:r>
            <a:r>
              <a:rPr lang="ca-ES" b="1" dirty="0"/>
              <a:t>procés dinàmic </a:t>
            </a:r>
            <a:r>
              <a:rPr lang="ca-ES" dirty="0"/>
              <a:t>i </a:t>
            </a:r>
            <a:r>
              <a:rPr lang="ca-ES" b="1" dirty="0"/>
              <a:t>repetitiu</a:t>
            </a:r>
            <a:r>
              <a:rPr lang="ca-ES" dirty="0"/>
              <a:t>, no lineal.</a:t>
            </a:r>
          </a:p>
          <a:p>
            <a:r>
              <a:rPr lang="ca-ES" dirty="0"/>
              <a:t>• </a:t>
            </a:r>
            <a:r>
              <a:rPr lang="ca-ES" b="1" dirty="0"/>
              <a:t>Aplicable a:</a:t>
            </a:r>
          </a:p>
          <a:p>
            <a:r>
              <a:rPr lang="ca-ES" dirty="0"/>
              <a:t>o Primers auxilis</a:t>
            </a:r>
          </a:p>
          <a:p>
            <a:r>
              <a:rPr lang="ca-ES" dirty="0"/>
              <a:t>o Primers intervinents</a:t>
            </a:r>
          </a:p>
          <a:p>
            <a:r>
              <a:rPr lang="ca-ES" dirty="0"/>
              <a:t>o Professionals sanitaris</a:t>
            </a:r>
          </a:p>
          <a:p>
            <a:r>
              <a:rPr lang="ca-ES" dirty="0"/>
              <a:t>• </a:t>
            </a:r>
            <a:r>
              <a:rPr lang="ca-ES" b="1" dirty="0"/>
              <a:t>Integració amb:</a:t>
            </a:r>
          </a:p>
          <a:p>
            <a:r>
              <a:rPr lang="ca-ES" dirty="0"/>
              <a:t>o Prevenció del deteriorament</a:t>
            </a:r>
          </a:p>
          <a:p>
            <a:r>
              <a:rPr lang="ca-ES" dirty="0"/>
              <a:t>o Activació precoç de SEM.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9C64191-2741-5F3C-2B07-D59724424D63}"/>
              </a:ext>
            </a:extLst>
          </p:cNvPr>
          <p:cNvSpPr txBox="1"/>
          <p:nvPr/>
        </p:nvSpPr>
        <p:spPr>
          <a:xfrm>
            <a:off x="6390877" y="1964059"/>
            <a:ext cx="54303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❌ </a:t>
            </a:r>
            <a:r>
              <a:rPr lang="es-ES" b="1" dirty="0"/>
              <a:t>El que NO </a:t>
            </a:r>
            <a:r>
              <a:rPr lang="es-ES" b="1" dirty="0" err="1"/>
              <a:t>canvia</a:t>
            </a:r>
            <a:endParaRPr lang="es-ES" b="1" dirty="0"/>
          </a:p>
          <a:p>
            <a:r>
              <a:rPr lang="es-ES" dirty="0"/>
              <a:t>• </a:t>
            </a:r>
            <a:r>
              <a:rPr lang="es-ES" dirty="0" err="1"/>
              <a:t>Ordre</a:t>
            </a:r>
            <a:r>
              <a:rPr lang="es-ES" dirty="0"/>
              <a:t> </a:t>
            </a:r>
            <a:r>
              <a:rPr lang="es-ES" dirty="0" err="1"/>
              <a:t>ABCDE</a:t>
            </a:r>
            <a:r>
              <a:rPr lang="es-ES" dirty="0"/>
              <a:t>.</a:t>
            </a:r>
          </a:p>
          <a:p>
            <a:r>
              <a:rPr lang="es-ES" dirty="0"/>
              <a:t>• </a:t>
            </a:r>
            <a:r>
              <a:rPr lang="es-ES" dirty="0" err="1"/>
              <a:t>Filosofia</a:t>
            </a:r>
            <a:r>
              <a:rPr lang="es-ES" dirty="0"/>
              <a:t> </a:t>
            </a:r>
            <a:r>
              <a:rPr lang="es-ES" dirty="0" err="1"/>
              <a:t>d’avaluació</a:t>
            </a:r>
            <a:r>
              <a:rPr lang="es-ES" dirty="0"/>
              <a:t> estructurada.</a:t>
            </a:r>
          </a:p>
          <a:p>
            <a:r>
              <a:rPr lang="es-ES" dirty="0"/>
              <a:t>• </a:t>
            </a:r>
            <a:r>
              <a:rPr lang="es-ES" dirty="0" err="1"/>
              <a:t>Prioritat</a:t>
            </a:r>
            <a:r>
              <a:rPr lang="es-ES" dirty="0"/>
              <a:t> </a:t>
            </a:r>
            <a:r>
              <a:rPr lang="es-ES" dirty="0" err="1"/>
              <a:t>d'amenaces</a:t>
            </a:r>
            <a:r>
              <a:rPr lang="es-ES" dirty="0"/>
              <a:t> </a:t>
            </a:r>
            <a:r>
              <a:rPr lang="es-ES" dirty="0" err="1"/>
              <a:t>vitals</a:t>
            </a:r>
            <a:r>
              <a:rPr lang="es-ES" dirty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315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5D423F-FABC-4FC2-A7C0-AB2636A21CE7}"/>
              </a:ext>
            </a:extLst>
          </p:cNvPr>
          <p:cNvSpPr/>
          <p:nvPr/>
        </p:nvSpPr>
        <p:spPr>
          <a:xfrm>
            <a:off x="1821543" y="1411514"/>
            <a:ext cx="8548914" cy="4034972"/>
          </a:xfrm>
          <a:prstGeom prst="roundRect">
            <a:avLst>
              <a:gd name="adj" fmla="val 5516"/>
            </a:avLst>
          </a:prstGeom>
          <a:solidFill>
            <a:srgbClr val="1699D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93800EA-79D7-4BA6-8A62-D1EEE3BB8D33}"/>
              </a:ext>
            </a:extLst>
          </p:cNvPr>
          <p:cNvSpPr/>
          <p:nvPr/>
        </p:nvSpPr>
        <p:spPr>
          <a:xfrm>
            <a:off x="1224953" y="815295"/>
            <a:ext cx="9742093" cy="5227411"/>
          </a:xfrm>
          <a:prstGeom prst="roundRect">
            <a:avLst>
              <a:gd name="adj" fmla="val 3185"/>
            </a:avLst>
          </a:prstGeom>
          <a:noFill/>
          <a:ln>
            <a:solidFill>
              <a:srgbClr val="1699D7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CC7770-E6C2-485A-B1D7-F5F6C59295DF}"/>
              </a:ext>
            </a:extLst>
          </p:cNvPr>
          <p:cNvSpPr txBox="1"/>
          <p:nvPr/>
        </p:nvSpPr>
        <p:spPr>
          <a:xfrm>
            <a:off x="3410853" y="2802455"/>
            <a:ext cx="5370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Gràcies</a:t>
            </a:r>
            <a:endParaRPr lang="en-ID" sz="6600" b="1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04AB7B-B638-45AC-919E-6069EF16CE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215BB60-03C8-4631-8917-E6AE6693E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4C07E6-3580-4804-933A-5E8DB440E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9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tethoscope with solid fill">
            <a:extLst>
              <a:ext uri="{FF2B5EF4-FFF2-40B4-BE49-F238E27FC236}">
                <a16:creationId xmlns:a16="http://schemas.microsoft.com/office/drawing/2014/main" id="{D10F4499-AFA0-4798-96CB-050C378FE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2099" y="4564586"/>
            <a:ext cx="886945" cy="8869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A2FE7A-01FB-4B4F-8943-C10C2F7A82C7}"/>
              </a:ext>
            </a:extLst>
          </p:cNvPr>
          <p:cNvSpPr txBox="1"/>
          <p:nvPr/>
        </p:nvSpPr>
        <p:spPr>
          <a:xfrm>
            <a:off x="1118678" y="1797280"/>
            <a:ext cx="677754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472C4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Canvis a la </a:t>
            </a:r>
            <a:r>
              <a:rPr lang="en-US" sz="3200" dirty="0" err="1">
                <a:solidFill>
                  <a:srgbClr val="4472C4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metodologia</a:t>
            </a:r>
            <a:r>
              <a:rPr lang="en-US" sz="3200" dirty="0">
                <a:solidFill>
                  <a:srgbClr val="4472C4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 ABCDE</a:t>
            </a:r>
            <a:endParaRPr lang="en-ID" sz="3200" dirty="0">
              <a:solidFill>
                <a:srgbClr val="4472C4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28B68E-B843-425C-A820-A4A09DCC498D}"/>
              </a:ext>
            </a:extLst>
          </p:cNvPr>
          <p:cNvSpPr txBox="1"/>
          <p:nvPr/>
        </p:nvSpPr>
        <p:spPr>
          <a:xfrm>
            <a:off x="1118678" y="3105480"/>
            <a:ext cx="7764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/>
              <a:t>Metodologia </a:t>
            </a:r>
            <a:r>
              <a:rPr lang="ca-ES" sz="2000" b="1" dirty="0" err="1"/>
              <a:t>ABCDE</a:t>
            </a:r>
            <a:r>
              <a:rPr lang="ca-ES" sz="2000" dirty="0"/>
              <a:t> a ERC 2025 – </a:t>
            </a:r>
            <a:r>
              <a:rPr lang="ca-ES" sz="2000" b="1" dirty="0">
                <a:solidFill>
                  <a:srgbClr val="4472C4"/>
                </a:solidFill>
              </a:rPr>
              <a:t>Què canvia i què es reforça respecte a </a:t>
            </a:r>
            <a:r>
              <a:rPr lang="ca-ES" sz="2000" b="1" dirty="0" err="1">
                <a:solidFill>
                  <a:srgbClr val="4472C4"/>
                </a:solidFill>
              </a:rPr>
              <a:t>ABCDE</a:t>
            </a:r>
            <a:r>
              <a:rPr lang="ca-ES" sz="2000" b="1" dirty="0">
                <a:solidFill>
                  <a:srgbClr val="4472C4"/>
                </a:solidFill>
              </a:rPr>
              <a:t> ERC 2021?</a:t>
            </a:r>
          </a:p>
          <a:p>
            <a:endParaRPr lang="ca-ES" sz="2000" dirty="0"/>
          </a:p>
          <a:p>
            <a:pPr algn="just"/>
            <a:r>
              <a:rPr lang="ca-ES" sz="2000" dirty="0"/>
              <a:t>Les Guies ERC 2025 </a:t>
            </a:r>
            <a:r>
              <a:rPr lang="ca-ES" sz="2000" b="1" dirty="0"/>
              <a:t>no modifiquen l'estructura </a:t>
            </a:r>
            <a:r>
              <a:rPr lang="ca-ES" sz="2000" dirty="0"/>
              <a:t>clàssica </a:t>
            </a:r>
            <a:r>
              <a:rPr lang="ca-ES" sz="2000" dirty="0" err="1"/>
              <a:t>ABCDE</a:t>
            </a:r>
            <a:r>
              <a:rPr lang="ca-ES" sz="2000" dirty="0"/>
              <a:t>, </a:t>
            </a:r>
            <a:r>
              <a:rPr lang="ca-ES" sz="2000" b="1" dirty="0"/>
              <a:t>però sí que introdueixen matisos </a:t>
            </a:r>
            <a:r>
              <a:rPr lang="ca-ES" sz="2000" dirty="0"/>
              <a:t>importants en l'aplicació pràctica, especialment en primers auxilis, primers intervinents i </a:t>
            </a:r>
            <a:r>
              <a:rPr lang="ca-ES" sz="2000" b="1" dirty="0"/>
              <a:t>entorn prehospitalari.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AF0043-39F0-4EBF-A96E-E6AFB9E871FC}"/>
              </a:ext>
            </a:extLst>
          </p:cNvPr>
          <p:cNvSpPr txBox="1"/>
          <p:nvPr/>
        </p:nvSpPr>
        <p:spPr>
          <a:xfrm>
            <a:off x="1125414" y="1166188"/>
            <a:ext cx="2666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100" dirty="0" err="1">
                <a:solidFill>
                  <a:srgbClr val="1699D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Qué</a:t>
            </a:r>
            <a:r>
              <a:rPr lang="en-US" sz="2000" b="1" spc="100" dirty="0">
                <a:solidFill>
                  <a:srgbClr val="1699D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en-US" sz="2000" b="1" spc="100" dirty="0" err="1">
                <a:solidFill>
                  <a:srgbClr val="1699D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parlarem</a:t>
            </a:r>
            <a:r>
              <a:rPr lang="en-US" sz="2000" b="1" spc="100" dirty="0">
                <a:solidFill>
                  <a:srgbClr val="1699D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?</a:t>
            </a:r>
            <a:endParaRPr lang="en-ID" sz="2000" b="1" spc="100" dirty="0">
              <a:solidFill>
                <a:srgbClr val="1699D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62D5F1A-3068-4A3A-94D8-B4E3E722F0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sp>
        <p:nvSpPr>
          <p:cNvPr id="28" name="TextBox 26">
            <a:extLst>
              <a:ext uri="{FF2B5EF4-FFF2-40B4-BE49-F238E27FC236}">
                <a16:creationId xmlns:a16="http://schemas.microsoft.com/office/drawing/2014/main" id="{898A85CD-8A8E-47A4-8411-5C0FAD191913}"/>
              </a:ext>
            </a:extLst>
          </p:cNvPr>
          <p:cNvSpPr txBox="1"/>
          <p:nvPr/>
        </p:nvSpPr>
        <p:spPr>
          <a:xfrm>
            <a:off x="3791940" y="4817578"/>
            <a:ext cx="182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Service Two</a:t>
            </a:r>
            <a:endParaRPr lang="en-ID" sz="1400">
              <a:solidFill>
                <a:schemeClr val="bg1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A3350D-9746-4950-A369-27FA0FA0DCFA}"/>
              </a:ext>
            </a:extLst>
          </p:cNvPr>
          <p:cNvSpPr txBox="1"/>
          <p:nvPr/>
        </p:nvSpPr>
        <p:spPr>
          <a:xfrm>
            <a:off x="6578684" y="4860291"/>
            <a:ext cx="182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Service Three</a:t>
            </a:r>
            <a:endParaRPr lang="en-ID" sz="1400">
              <a:solidFill>
                <a:schemeClr val="bg1"/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pic>
        <p:nvPicPr>
          <p:cNvPr id="36" name="Graphic 38" descr="Medical with solid fill">
            <a:extLst>
              <a:ext uri="{FF2B5EF4-FFF2-40B4-BE49-F238E27FC236}">
                <a16:creationId xmlns:a16="http://schemas.microsoft.com/office/drawing/2014/main" id="{4FCB9B0B-5899-4823-80EA-B02AC4FB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953170" y="4037512"/>
            <a:ext cx="645886" cy="64588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244966F-88A7-4050-8FD5-1ECC571FF6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6817467-A08C-42DD-8720-22069B86D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7A736BEA-1555-45CB-844B-3EB9C18F3849}"/>
              </a:ext>
            </a:extLst>
          </p:cNvPr>
          <p:cNvSpPr txBox="1"/>
          <p:nvPr/>
        </p:nvSpPr>
        <p:spPr>
          <a:xfrm>
            <a:off x="3486751" y="934614"/>
            <a:ext cx="4413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iro SemiBold" panose="00000700000000000000" pitchFamily="2" charset="-78"/>
                <a:cs typeface="Cairo SemiBold" panose="00000700000000000000" pitchFamily="2" charset="-78"/>
              </a:rPr>
              <a:t>El </a:t>
            </a:r>
            <a:r>
              <a:rPr lang="en-US" sz="3200" dirty="0" err="1">
                <a:latin typeface="Cairo SemiBold" panose="00000700000000000000" pitchFamily="2" charset="-78"/>
                <a:cs typeface="Cairo SemiBold" panose="00000700000000000000" pitchFamily="2" charset="-78"/>
              </a:rPr>
              <a:t>nostre</a:t>
            </a:r>
            <a:r>
              <a:rPr lang="en-US" sz="3200" dirty="0">
                <a:latin typeface="Cairo SemiBold" panose="00000700000000000000" pitchFamily="2" charset="-78"/>
                <a:cs typeface="Cairo SemiBold" panose="00000700000000000000" pitchFamily="2" charset="-78"/>
              </a:rPr>
              <a:t> equip de SVI</a:t>
            </a:r>
            <a:endParaRPr lang="en-ID" sz="3200" dirty="0"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1396488-A9D6-4360-90EA-9835332DAE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F87AA2E-86A7-479E-8D00-4EC6D4D42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BA6CE7C-8A75-43FE-9502-BA9ADE0E9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pic>
        <p:nvPicPr>
          <p:cNvPr id="17" name="Imagen 16" descr="Texto&#10;&#10;El contenido generado por IA puede ser incorrecto.">
            <a:extLst>
              <a:ext uri="{FF2B5EF4-FFF2-40B4-BE49-F238E27FC236}">
                <a16:creationId xmlns:a16="http://schemas.microsoft.com/office/drawing/2014/main" id="{9973197D-9F70-7B2E-17EE-6883316BF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15" y="2006352"/>
            <a:ext cx="5011120" cy="1422648"/>
          </a:xfrm>
          <a:prstGeom prst="rect">
            <a:avLst/>
          </a:prstGeom>
        </p:spPr>
      </p:pic>
      <p:pic>
        <p:nvPicPr>
          <p:cNvPr id="19" name="Imagen 18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536014EA-E9BF-AABD-1C16-B92F7E00E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95" y="3546024"/>
            <a:ext cx="5479867" cy="1611862"/>
          </a:xfrm>
          <a:prstGeom prst="rect">
            <a:avLst/>
          </a:prstGeom>
        </p:spPr>
      </p:pic>
      <p:pic>
        <p:nvPicPr>
          <p:cNvPr id="21" name="Imagen 20" descr="Texto&#10;&#10;El contenido generado por IA puede ser incorrecto.">
            <a:extLst>
              <a:ext uri="{FF2B5EF4-FFF2-40B4-BE49-F238E27FC236}">
                <a16:creationId xmlns:a16="http://schemas.microsoft.com/office/drawing/2014/main" id="{6494D120-9ECB-5193-3D84-91CA2E7741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3541189"/>
            <a:ext cx="5479867" cy="1501258"/>
          </a:xfrm>
          <a:prstGeom prst="rect">
            <a:avLst/>
          </a:prstGeom>
        </p:spPr>
      </p:pic>
      <p:pic>
        <p:nvPicPr>
          <p:cNvPr id="23" name="Imagen 2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9C7642AA-229E-DE43-F342-44078862F3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5246139"/>
            <a:ext cx="5502479" cy="1610929"/>
          </a:xfrm>
          <a:prstGeom prst="rect">
            <a:avLst/>
          </a:prstGeom>
        </p:spPr>
      </p:pic>
      <p:pic>
        <p:nvPicPr>
          <p:cNvPr id="15" name="Imagen 14" descr="Imagen de la pantalla de un celular con texto e imagen&#10;&#10;El contenido generado por IA puede ser incorrecto.">
            <a:extLst>
              <a:ext uri="{FF2B5EF4-FFF2-40B4-BE49-F238E27FC236}">
                <a16:creationId xmlns:a16="http://schemas.microsoft.com/office/drawing/2014/main" id="{2C1D047D-384D-BEE0-6F48-3D4A961F5F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/>
          <a:stretch>
            <a:fillRect/>
          </a:stretch>
        </p:blipFill>
        <p:spPr>
          <a:xfrm>
            <a:off x="6581360" y="5246139"/>
            <a:ext cx="5477202" cy="161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0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4ACDD-2CBB-433B-FF60-7A3720E87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B7E505F-7FAB-E9AF-B9FC-FB4F4AB49B1D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iro" panose="00000500000000000000" pitchFamily="2" charset="-78"/>
                <a:ea typeface="+mn-ea"/>
                <a:cs typeface="Cairo" panose="00000500000000000000" pitchFamily="2" charset="-78"/>
              </a:rPr>
              <a:t>SERVICE</a:t>
            </a:r>
            <a:endParaRPr kumimoji="0" lang="en-ID" sz="1400" b="1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iro" panose="00000500000000000000" pitchFamily="2" charset="-78"/>
              <a:ea typeface="+mn-ea"/>
              <a:cs typeface="Cairo" panose="00000500000000000000" pitchFamily="2" charset="-78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F84FE87-9B4D-3A9D-154C-CF50EB7F7B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8AD8995-4CF5-47CD-E26B-C3750C6D1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8B3DCEA-5BB2-E625-8C45-51CAD06D2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1C97B55-F48B-529E-B442-41C712054385}"/>
              </a:ext>
            </a:extLst>
          </p:cNvPr>
          <p:cNvSpPr txBox="1"/>
          <p:nvPr/>
        </p:nvSpPr>
        <p:spPr>
          <a:xfrm>
            <a:off x="969819" y="1709786"/>
            <a:ext cx="794793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70C0"/>
                </a:solidFill>
              </a:rPr>
              <a:t>Prevenció de l’aturada cardíaca </a:t>
            </a:r>
            <a:r>
              <a:rPr lang="ca-ES" sz="2400" dirty="0"/>
              <a:t>(</a:t>
            </a:r>
            <a:r>
              <a:rPr lang="ca-ES" sz="2400" dirty="0" err="1"/>
              <a:t>Extrahospitalària</a:t>
            </a:r>
            <a:r>
              <a:rPr lang="ca-ES" sz="2400" dirty="0"/>
              <a:t>)</a:t>
            </a:r>
          </a:p>
          <a:p>
            <a:r>
              <a:rPr lang="ca-ES" dirty="0"/>
              <a:t>La malaltia coronària es principal causa de Mort sobtada en el 80% de casos </a:t>
            </a:r>
          </a:p>
          <a:p>
            <a:r>
              <a:rPr lang="ca-ES" dirty="0"/>
              <a:t>Les Miocardiopaties no isquèmiques suposen entre el 10-15% de casos.</a:t>
            </a:r>
          </a:p>
          <a:p>
            <a:endParaRPr lang="ca-ES" b="1" dirty="0"/>
          </a:p>
          <a:p>
            <a:r>
              <a:rPr lang="ca-ES" b="1" dirty="0"/>
              <a:t>Detecció precoç de risc</a:t>
            </a:r>
          </a:p>
          <a:p>
            <a:endParaRPr lang="ca-ES" b="1" dirty="0"/>
          </a:p>
          <a:p>
            <a:r>
              <a:rPr lang="ca-ES" dirty="0"/>
              <a:t>• </a:t>
            </a:r>
            <a:r>
              <a:rPr lang="ca-ES" b="1" dirty="0" err="1"/>
              <a:t>Reconéixer</a:t>
            </a:r>
            <a:r>
              <a:rPr lang="ca-ES" b="1" dirty="0"/>
              <a:t> signes d'alarma </a:t>
            </a:r>
            <a:r>
              <a:rPr lang="ca-ES" dirty="0"/>
              <a:t>en persones amb possible </a:t>
            </a:r>
            <a:r>
              <a:rPr lang="ca-ES" b="1" dirty="0"/>
              <a:t>malaltia cardiovascular no diagnosticada</a:t>
            </a:r>
            <a:r>
              <a:rPr lang="ca-ES" dirty="0"/>
              <a:t> és crucial, perquè la majoria de les aturades tenen lloc sense un diagnòstic previ clar.</a:t>
            </a:r>
          </a:p>
          <a:p>
            <a:r>
              <a:rPr lang="ca-ES" dirty="0"/>
              <a:t> </a:t>
            </a:r>
          </a:p>
          <a:p>
            <a:r>
              <a:rPr lang="ca-ES" dirty="0">
                <a:solidFill>
                  <a:srgbClr val="0070C0"/>
                </a:solidFill>
              </a:rPr>
              <a:t>Símptomes que haurien d'alertar el personal sanitari </a:t>
            </a:r>
            <a:r>
              <a:rPr lang="ca-ES" dirty="0"/>
              <a:t>per investigar-ne més:</a:t>
            </a:r>
          </a:p>
          <a:p>
            <a:r>
              <a:rPr lang="ca-ES" dirty="0"/>
              <a:t>• Dolor toràcic</a:t>
            </a:r>
          </a:p>
          <a:p>
            <a:r>
              <a:rPr lang="ca-ES" dirty="0"/>
              <a:t>• Síncope o </a:t>
            </a:r>
            <a:r>
              <a:rPr lang="ca-ES" dirty="0" err="1"/>
              <a:t>presíncop</a:t>
            </a:r>
            <a:r>
              <a:rPr lang="ca-ES" dirty="0"/>
              <a:t> (especialment si passa amb exercici o en repòs)</a:t>
            </a:r>
          </a:p>
          <a:p>
            <a:r>
              <a:rPr lang="ca-ES" dirty="0"/>
              <a:t>• </a:t>
            </a:r>
            <a:r>
              <a:rPr lang="ca-ES" b="1" dirty="0"/>
              <a:t>Palpitacions</a:t>
            </a:r>
          </a:p>
          <a:p>
            <a:r>
              <a:rPr lang="ca-ES" dirty="0"/>
              <a:t>• Mareig o dispnea sobtada</a:t>
            </a:r>
          </a:p>
          <a:p>
            <a:r>
              <a:rPr lang="ca-ES" dirty="0"/>
              <a:t>Aquests poden indicar isquèmia o </a:t>
            </a:r>
            <a:r>
              <a:rPr lang="ca-ES" dirty="0" err="1"/>
              <a:t>arritmia</a:t>
            </a:r>
            <a:r>
              <a:rPr lang="ca-ES" dirty="0"/>
              <a:t> que precedeixen una aturada.</a:t>
            </a:r>
          </a:p>
          <a:p>
            <a:endParaRPr lang="ca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2DAA7D6-0247-5D0D-41A9-DBFB4FBE2AE7}"/>
              </a:ext>
            </a:extLst>
          </p:cNvPr>
          <p:cNvSpPr/>
          <p:nvPr/>
        </p:nvSpPr>
        <p:spPr>
          <a:xfrm>
            <a:off x="969819" y="823953"/>
            <a:ext cx="3098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Guies</a:t>
            </a:r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ERC 2025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56A071F-E6BF-0340-614D-F96314E797F9}"/>
              </a:ext>
            </a:extLst>
          </p:cNvPr>
          <p:cNvSpPr/>
          <p:nvPr/>
        </p:nvSpPr>
        <p:spPr>
          <a:xfrm>
            <a:off x="8229600" y="5476973"/>
            <a:ext cx="556182" cy="2828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E6468F4-DCA4-0CA5-E97B-07886F40221F}"/>
              </a:ext>
            </a:extLst>
          </p:cNvPr>
          <p:cNvSpPr/>
          <p:nvPr/>
        </p:nvSpPr>
        <p:spPr>
          <a:xfrm>
            <a:off x="8969899" y="4545034"/>
            <a:ext cx="13267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Esportistes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62ADCB-E685-0EA1-275C-D953563A91BB}"/>
              </a:ext>
            </a:extLst>
          </p:cNvPr>
          <p:cNvSpPr txBox="1"/>
          <p:nvPr/>
        </p:nvSpPr>
        <p:spPr>
          <a:xfrm>
            <a:off x="9021452" y="4949072"/>
            <a:ext cx="2121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/>
              <a:t>ECG</a:t>
            </a:r>
            <a:endParaRPr lang="ca-ES" dirty="0"/>
          </a:p>
          <a:p>
            <a:r>
              <a:rPr lang="ca-ES" dirty="0"/>
              <a:t>Ecocardiografia</a:t>
            </a:r>
          </a:p>
          <a:p>
            <a:r>
              <a:rPr lang="ca-ES" dirty="0" err="1"/>
              <a:t>Holter</a:t>
            </a:r>
            <a:endParaRPr lang="ca-ES" dirty="0"/>
          </a:p>
          <a:p>
            <a:r>
              <a:rPr lang="ca-ES" dirty="0"/>
              <a:t>Prova d’esforç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7169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C81C8-AFBD-FA29-18DA-84E296E5C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6BFF70C-CD0F-2EC6-2BD0-9FB478BECD3E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iro" panose="00000500000000000000" pitchFamily="2" charset="-78"/>
                <a:ea typeface="+mn-ea"/>
                <a:cs typeface="Cairo" panose="00000500000000000000" pitchFamily="2" charset="-78"/>
              </a:rPr>
              <a:t>SERVICE</a:t>
            </a:r>
            <a:endParaRPr kumimoji="0" lang="en-ID" sz="1400" b="1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iro" panose="00000500000000000000" pitchFamily="2" charset="-78"/>
              <a:ea typeface="+mn-ea"/>
              <a:cs typeface="Cairo" panose="000005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F75395-897C-636E-97FD-697FBABF6CD7}"/>
              </a:ext>
            </a:extLst>
          </p:cNvPr>
          <p:cNvSpPr txBox="1"/>
          <p:nvPr/>
        </p:nvSpPr>
        <p:spPr>
          <a:xfrm>
            <a:off x="6618514" y="2683882"/>
            <a:ext cx="4426857" cy="57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Krub" panose="00000500000000000000" pitchFamily="2" charset="-34"/>
                <a:ea typeface="+mn-ea"/>
                <a:cs typeface="Krub" panose="00000500000000000000" pitchFamily="2" charset="-34"/>
              </a:rPr>
              <a:t>Lorem ipsum dolor sit amet, consectetur adipiscing elit, sed do eiusmod tempor incididunt ut labore et dolore magna aliqua.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3CE09F6-4232-0055-CC50-94E80D5E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83AC332-7E8A-E8CF-F1B2-C203FAF7A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C0EEB1-FF9D-2B5C-2A03-512DF1C45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E4E8B3-BE3F-41FE-A7C2-50CF7CAE4FAC}"/>
              </a:ext>
            </a:extLst>
          </p:cNvPr>
          <p:cNvSpPr txBox="1"/>
          <p:nvPr/>
        </p:nvSpPr>
        <p:spPr>
          <a:xfrm>
            <a:off x="813061" y="1678638"/>
            <a:ext cx="897188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70C0"/>
                </a:solidFill>
              </a:rPr>
              <a:t>Detecció i prevenció en entorns sanitaris </a:t>
            </a:r>
            <a:r>
              <a:rPr lang="ca-ES" dirty="0"/>
              <a:t>(</a:t>
            </a:r>
            <a:r>
              <a:rPr lang="ca-ES" dirty="0" err="1"/>
              <a:t>Intrahospitàlaria</a:t>
            </a:r>
            <a:r>
              <a:rPr lang="ca-ES" dirty="0"/>
              <a:t>)</a:t>
            </a:r>
          </a:p>
          <a:p>
            <a:endParaRPr lang="ca-ES" dirty="0"/>
          </a:p>
          <a:p>
            <a:r>
              <a:rPr lang="ca-ES" dirty="0"/>
              <a:t>Vigilància activa del pacient</a:t>
            </a:r>
          </a:p>
          <a:p>
            <a:endParaRPr lang="ca-ES" dirty="0"/>
          </a:p>
          <a:p>
            <a:r>
              <a:rPr lang="ca-ES" dirty="0"/>
              <a:t>• </a:t>
            </a:r>
            <a:r>
              <a:rPr lang="ca-ES" b="1" dirty="0"/>
              <a:t>Monitorització continuada </a:t>
            </a:r>
            <a:r>
              <a:rPr lang="ca-ES" dirty="0"/>
              <a:t>i protocols </a:t>
            </a:r>
            <a:r>
              <a:rPr lang="ca-ES" b="1" dirty="0"/>
              <a:t>d'alerta</a:t>
            </a:r>
            <a:r>
              <a:rPr lang="ca-ES" dirty="0"/>
              <a:t> precoç per detectar canvis clínics abans d'una aturada. (Golden </a:t>
            </a:r>
            <a:r>
              <a:rPr lang="ca-ES" dirty="0" err="1"/>
              <a:t>hour</a:t>
            </a:r>
            <a:r>
              <a:rPr lang="ca-ES" dirty="0"/>
              <a:t>)</a:t>
            </a:r>
          </a:p>
          <a:p>
            <a:endParaRPr lang="ca-ES" dirty="0"/>
          </a:p>
          <a:p>
            <a:r>
              <a:rPr lang="ca-ES" dirty="0"/>
              <a:t>• Sistemes hospitalaris haurien de desenvolupar </a:t>
            </a:r>
            <a:r>
              <a:rPr lang="ca-ES" b="1" dirty="0"/>
              <a:t>equips de resposta ràpida (</a:t>
            </a:r>
            <a:r>
              <a:rPr lang="ca-ES" b="1" dirty="0" err="1"/>
              <a:t>RRT</a:t>
            </a:r>
            <a:r>
              <a:rPr lang="ca-ES" b="1" dirty="0"/>
              <a:t> o MET) </a:t>
            </a:r>
            <a:r>
              <a:rPr lang="ca-ES" dirty="0"/>
              <a:t>que actuïn quan un pacient mostra signes de deteriorament respiratori, </a:t>
            </a:r>
            <a:r>
              <a:rPr lang="ca-ES" dirty="0" err="1"/>
              <a:t>hemodinàmic</a:t>
            </a:r>
            <a:r>
              <a:rPr lang="ca-ES" dirty="0"/>
              <a:t> o neurològic.</a:t>
            </a:r>
          </a:p>
          <a:p>
            <a:endParaRPr lang="ca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10C223-668C-26DE-DA17-97049B7D2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154" y="2005000"/>
            <a:ext cx="2267909" cy="1932599"/>
          </a:xfrm>
          <a:prstGeom prst="rect">
            <a:avLst/>
          </a:prstGeom>
        </p:spPr>
      </p:pic>
      <p:pic>
        <p:nvPicPr>
          <p:cNvPr id="5" name="Imagen 4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A25CB6FF-3C47-29C1-4BBA-8AFC7152F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1571" y="3019651"/>
            <a:ext cx="1764800" cy="1469683"/>
          </a:xfrm>
          <a:prstGeom prst="rect">
            <a:avLst/>
          </a:prstGeom>
        </p:spPr>
      </p:pic>
      <p:pic>
        <p:nvPicPr>
          <p:cNvPr id="7" name="Imagen 6" descr="Icono&#10;&#10;El contenido generado por IA puede ser incorrecto.">
            <a:extLst>
              <a:ext uri="{FF2B5EF4-FFF2-40B4-BE49-F238E27FC236}">
                <a16:creationId xmlns:a16="http://schemas.microsoft.com/office/drawing/2014/main" id="{28AC96B9-04AA-A21D-2277-BEAD97F35E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4996" y="2518817"/>
            <a:ext cx="1024217" cy="1231499"/>
          </a:xfrm>
          <a:prstGeom prst="rect">
            <a:avLst/>
          </a:prstGeom>
        </p:spPr>
      </p:pic>
      <p:pic>
        <p:nvPicPr>
          <p:cNvPr id="10" name="Imagen 9" descr="Forma&#10;&#10;El contenido generado por IA puede ser incorrecto.">
            <a:extLst>
              <a:ext uri="{FF2B5EF4-FFF2-40B4-BE49-F238E27FC236}">
                <a16:creationId xmlns:a16="http://schemas.microsoft.com/office/drawing/2014/main" id="{85C86917-9816-D4EF-034B-D659222793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6556" y="2173509"/>
            <a:ext cx="701101" cy="792549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9B92BE5-5A21-578D-6709-46581ECD6A7C}"/>
              </a:ext>
            </a:extLst>
          </p:cNvPr>
          <p:cNvCxnSpPr/>
          <p:nvPr/>
        </p:nvCxnSpPr>
        <p:spPr>
          <a:xfrm>
            <a:off x="10102388" y="3308402"/>
            <a:ext cx="14894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F41D799-D309-2F3D-F695-217D9628CE6D}"/>
              </a:ext>
            </a:extLst>
          </p:cNvPr>
          <p:cNvCxnSpPr>
            <a:cxnSpLocks/>
          </p:cNvCxnSpPr>
          <p:nvPr/>
        </p:nvCxnSpPr>
        <p:spPr>
          <a:xfrm>
            <a:off x="10406743" y="2799761"/>
            <a:ext cx="8771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E2414-F195-2F9E-4F0F-F566FEC86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6B3A37B-3EF4-3273-77C0-D13000D37A27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iro" panose="00000500000000000000" pitchFamily="2" charset="-78"/>
                <a:ea typeface="+mn-ea"/>
                <a:cs typeface="Cairo" panose="00000500000000000000" pitchFamily="2" charset="-78"/>
              </a:rPr>
              <a:t>SERVICE</a:t>
            </a:r>
            <a:endParaRPr kumimoji="0" lang="en-ID" sz="1400" b="1" i="0" u="none" strike="noStrike" kern="1200" cap="none" spc="1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iro" panose="00000500000000000000" pitchFamily="2" charset="-78"/>
              <a:ea typeface="+mn-ea"/>
              <a:cs typeface="Cairo" panose="000005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EF9D1C-8AC7-FD90-23C9-C8A5256EF194}"/>
              </a:ext>
            </a:extLst>
          </p:cNvPr>
          <p:cNvSpPr txBox="1"/>
          <p:nvPr/>
        </p:nvSpPr>
        <p:spPr>
          <a:xfrm>
            <a:off x="6618514" y="2683882"/>
            <a:ext cx="4426857" cy="57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Krub" panose="00000500000000000000" pitchFamily="2" charset="-34"/>
                <a:ea typeface="+mn-ea"/>
                <a:cs typeface="Krub" panose="00000500000000000000" pitchFamily="2" charset="-34"/>
              </a:rPr>
              <a:t>Lorem ipsum dolor sit amet, consectetur adipiscing elit, sed do eiusmod tempor incididunt ut labore et dolore magna aliqua.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38F1016-222B-E7CC-344A-E2048445AA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FB27B97-74CC-9400-5790-5E653515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C5AC7BB-8763-4CA9-6750-1F97B4B8F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0615211-7D25-FAA5-5B2C-7A84646EFA22}"/>
              </a:ext>
            </a:extLst>
          </p:cNvPr>
          <p:cNvSpPr txBox="1"/>
          <p:nvPr/>
        </p:nvSpPr>
        <p:spPr>
          <a:xfrm>
            <a:off x="662233" y="1454896"/>
            <a:ext cx="959412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0070C0"/>
                </a:solidFill>
              </a:rPr>
              <a:t>Prevenció a nivell de comunitat i sistemes sanitaris</a:t>
            </a:r>
          </a:p>
          <a:p>
            <a:endParaRPr lang="ca-ES" sz="2400" b="1" dirty="0">
              <a:solidFill>
                <a:srgbClr val="0070C0"/>
              </a:solidFill>
            </a:endParaRPr>
          </a:p>
          <a:p>
            <a:r>
              <a:rPr lang="ca-ES" sz="4000" dirty="0"/>
              <a:t>📞</a:t>
            </a:r>
            <a:r>
              <a:rPr lang="ca-ES" dirty="0"/>
              <a:t> </a:t>
            </a:r>
            <a:r>
              <a:rPr lang="ca-ES" b="1" dirty="0"/>
              <a:t>Reconeixement i resposta ràpida</a:t>
            </a:r>
          </a:p>
          <a:p>
            <a:endParaRPr lang="ca-ES" dirty="0"/>
          </a:p>
          <a:p>
            <a:r>
              <a:rPr lang="ca-ES" dirty="0"/>
              <a:t>La detecció precoç d'una parada i l'activació immediata dels serveis d'emergència (per exemple, anomenada 112) és una de les baules més importants de la “Cadena de Supervivència”. </a:t>
            </a:r>
          </a:p>
          <a:p>
            <a:endParaRPr lang="ca-ES" dirty="0"/>
          </a:p>
          <a:p>
            <a:r>
              <a:rPr lang="ca-ES" dirty="0"/>
              <a:t>Els operadors d'emergència han </a:t>
            </a:r>
            <a:r>
              <a:rPr lang="ca-ES" b="1" dirty="0"/>
              <a:t>d'estar entrenats </a:t>
            </a:r>
            <a:r>
              <a:rPr lang="ca-ES" dirty="0"/>
              <a:t>per reconèixer signes d'aturada cardíaca per telèfon, inclosos </a:t>
            </a:r>
            <a:r>
              <a:rPr lang="ca-ES" b="1" dirty="0" err="1"/>
              <a:t>jadeig</a:t>
            </a:r>
            <a:r>
              <a:rPr lang="ca-ES" b="1" dirty="0"/>
              <a:t> o respiració agònica</a:t>
            </a:r>
            <a:r>
              <a:rPr lang="ca-ES" dirty="0"/>
              <a:t>, i guiar el qui truca per iniciar RCP de manera immediata. </a:t>
            </a:r>
          </a:p>
          <a:p>
            <a:r>
              <a:rPr lang="ca-ES" dirty="0"/>
              <a:t>Conscienciació pública i accés a desfibril·ladors</a:t>
            </a:r>
          </a:p>
          <a:p>
            <a:endParaRPr lang="ca-ES" dirty="0"/>
          </a:p>
          <a:p>
            <a:r>
              <a:rPr lang="ca-ES" b="1" dirty="0"/>
              <a:t>Educació comunitària</a:t>
            </a:r>
            <a:r>
              <a:rPr lang="ca-ES" dirty="0"/>
              <a:t>, RCP per testimonis i accés fàcil a desfibril·ladors externs automatitzats (DEA) són mesures de prevenció indirecta de morts per aturada.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682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5F357-F891-6D5F-F004-746DFC87B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C996FE6-C696-1E24-39D2-1E2DC85774C9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0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SERVICE</a:t>
            </a:r>
            <a:endParaRPr lang="en-ID" sz="1400" b="1" spc="10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5D6BEF-D142-A84D-22A4-71D2CB7784BC}"/>
              </a:ext>
            </a:extLst>
          </p:cNvPr>
          <p:cNvSpPr txBox="1"/>
          <p:nvPr/>
        </p:nvSpPr>
        <p:spPr>
          <a:xfrm>
            <a:off x="6618514" y="2683882"/>
            <a:ext cx="4426857" cy="57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100" b="0" i="0">
                <a:solidFill>
                  <a:schemeClr val="bg1">
                    <a:lumMod val="95000"/>
                  </a:schemeClr>
                </a:solidFill>
                <a:effectLst/>
                <a:latin typeface="Krub" panose="00000500000000000000" pitchFamily="2" charset="-34"/>
                <a:cs typeface="Krub" panose="00000500000000000000" pitchFamily="2" charset="-34"/>
              </a:rPr>
              <a:t>Lorem ipsum dolor sit amet, consectetur adipiscing elit, sed do eiusmod tempor incididunt ut labore et dolore magna aliqua. </a:t>
            </a:r>
            <a:endParaRPr lang="en-ID" sz="1100">
              <a:solidFill>
                <a:schemeClr val="bg1">
                  <a:lumMod val="95000"/>
                </a:schemeClr>
              </a:solidFill>
              <a:latin typeface="Krub" panose="00000500000000000000" pitchFamily="2" charset="-34"/>
              <a:cs typeface="Krub" panose="00000500000000000000" pitchFamily="2" charset="-34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21C2C730-F6C9-6906-EC33-4D9722E903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0A8F9DD-0988-A54F-9D33-41C550D37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F0D22D-1485-22B5-86A3-4E420AF06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87900A9-1FBD-19F4-3D1A-FC1219916423}"/>
              </a:ext>
            </a:extLst>
          </p:cNvPr>
          <p:cNvSpPr txBox="1"/>
          <p:nvPr/>
        </p:nvSpPr>
        <p:spPr>
          <a:xfrm>
            <a:off x="1029756" y="1559519"/>
            <a:ext cx="7850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rgbClr val="1699D7"/>
                </a:solidFill>
              </a:rPr>
              <a:t>Educació per a la </a:t>
            </a:r>
            <a:r>
              <a:rPr lang="ca-ES" sz="2400" b="1" dirty="0" err="1">
                <a:solidFill>
                  <a:srgbClr val="1699D7"/>
                </a:solidFill>
              </a:rPr>
              <a:t>ressuscitació</a:t>
            </a:r>
            <a:endParaRPr lang="ca-ES" sz="2400" b="1" dirty="0">
              <a:solidFill>
                <a:srgbClr val="1699D7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B0C8688-5F00-68D0-E72F-6CA812FE66D6}"/>
              </a:ext>
            </a:extLst>
          </p:cNvPr>
          <p:cNvSpPr txBox="1"/>
          <p:nvPr/>
        </p:nvSpPr>
        <p:spPr>
          <a:xfrm>
            <a:off x="853932" y="2587473"/>
            <a:ext cx="82018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a-ES" dirty="0"/>
              <a:t>Iniciar la educació a les </a:t>
            </a:r>
            <a:r>
              <a:rPr lang="ca-ES" b="1" dirty="0"/>
              <a:t>escoles</a:t>
            </a:r>
            <a:r>
              <a:rPr lang="ca-ES" dirty="0"/>
              <a:t>. Realitzar-la cada any i amb simulacions. </a:t>
            </a:r>
          </a:p>
          <a:p>
            <a:pPr marL="285750" indent="-285750">
              <a:buFontTx/>
              <a:buChar char="-"/>
            </a:pPr>
            <a:r>
              <a:rPr lang="ca-ES" dirty="0"/>
              <a:t>Instruir al </a:t>
            </a:r>
            <a:r>
              <a:rPr lang="ca-ES" b="1" dirty="0"/>
              <a:t>màxim de població</a:t>
            </a:r>
          </a:p>
          <a:p>
            <a:pPr marL="285750" indent="-285750">
              <a:buFontTx/>
              <a:buChar char="-"/>
            </a:pPr>
            <a:r>
              <a:rPr lang="ca-ES" dirty="0"/>
              <a:t>Utilitzar el Feedback i </a:t>
            </a:r>
            <a:r>
              <a:rPr lang="ca-ES" b="1" dirty="0" err="1"/>
              <a:t>debrifing</a:t>
            </a:r>
            <a:endParaRPr lang="ca-ES" b="1" dirty="0"/>
          </a:p>
          <a:p>
            <a:pPr marL="285750" indent="-285750">
              <a:buFontTx/>
              <a:buChar char="-"/>
            </a:pPr>
            <a:r>
              <a:rPr lang="ca-ES" dirty="0"/>
              <a:t>Utilitzar la intel·ligència artificial  per avaluar l’ensenyament de la RCP. </a:t>
            </a:r>
          </a:p>
          <a:p>
            <a:pPr marL="285750" indent="-285750">
              <a:buFontTx/>
              <a:buChar char="-"/>
            </a:pPr>
            <a:r>
              <a:rPr lang="ca-ES" dirty="0"/>
              <a:t>Adaptar l’ensenyament a l’entorn, </a:t>
            </a:r>
            <a:r>
              <a:rPr lang="ca-ES" b="1" dirty="0"/>
              <a:t>recursos</a:t>
            </a:r>
            <a:r>
              <a:rPr lang="ca-ES" dirty="0"/>
              <a:t> i grup a que es realitza la formació</a:t>
            </a:r>
          </a:p>
        </p:txBody>
      </p:sp>
    </p:spTree>
    <p:extLst>
      <p:ext uri="{BB962C8B-B14F-4D97-AF65-F5344CB8AC3E}">
        <p14:creationId xmlns:p14="http://schemas.microsoft.com/office/powerpoint/2010/main" val="39380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5F357-F891-6D5F-F004-746DFC87B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C996FE6-C696-1E24-39D2-1E2DC85774C9}"/>
              </a:ext>
            </a:extLst>
          </p:cNvPr>
          <p:cNvSpPr txBox="1"/>
          <p:nvPr/>
        </p:nvSpPr>
        <p:spPr>
          <a:xfrm>
            <a:off x="6633028" y="1147119"/>
            <a:ext cx="1129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10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SERVICE</a:t>
            </a:r>
            <a:endParaRPr lang="en-ID" sz="1400" b="1" spc="10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5D6BEF-D142-A84D-22A4-71D2CB7784BC}"/>
              </a:ext>
            </a:extLst>
          </p:cNvPr>
          <p:cNvSpPr txBox="1"/>
          <p:nvPr/>
        </p:nvSpPr>
        <p:spPr>
          <a:xfrm>
            <a:off x="6618514" y="2683882"/>
            <a:ext cx="4426857" cy="57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100" b="0" i="0">
                <a:solidFill>
                  <a:schemeClr val="bg1">
                    <a:lumMod val="95000"/>
                  </a:schemeClr>
                </a:solidFill>
                <a:effectLst/>
                <a:latin typeface="Krub" panose="00000500000000000000" pitchFamily="2" charset="-34"/>
                <a:cs typeface="Krub" panose="00000500000000000000" pitchFamily="2" charset="-34"/>
              </a:rPr>
              <a:t>Lorem ipsum dolor sit amet, consectetur adipiscing elit, sed do eiusmod tempor incididunt ut labore et dolore magna aliqua. </a:t>
            </a:r>
            <a:endParaRPr lang="en-ID" sz="1100">
              <a:solidFill>
                <a:schemeClr val="bg1">
                  <a:lumMod val="95000"/>
                </a:schemeClr>
              </a:solidFill>
              <a:latin typeface="Krub" panose="00000500000000000000" pitchFamily="2" charset="-34"/>
              <a:cs typeface="Krub" panose="00000500000000000000" pitchFamily="2" charset="-34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21C2C730-F6C9-6906-EC33-4D9722E903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0A8F9DD-0988-A54F-9D33-41C550D37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F0D22D-1485-22B5-86A3-4E420AF06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87900A9-1FBD-19F4-3D1A-FC1219916423}"/>
              </a:ext>
            </a:extLst>
          </p:cNvPr>
          <p:cNvSpPr txBox="1"/>
          <p:nvPr/>
        </p:nvSpPr>
        <p:spPr>
          <a:xfrm>
            <a:off x="784782" y="1586941"/>
            <a:ext cx="7850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3600" dirty="0">
                <a:solidFill>
                  <a:srgbClr val="1699D7"/>
                </a:solidFill>
              </a:rPr>
              <a:t>Principis fonamentals de </a:t>
            </a:r>
            <a:r>
              <a:rPr lang="ca-ES" sz="3600" dirty="0" err="1">
                <a:solidFill>
                  <a:srgbClr val="1699D7"/>
                </a:solidFill>
              </a:rPr>
              <a:t>ABCDE</a:t>
            </a:r>
            <a:endParaRPr lang="ca-ES" sz="3600" dirty="0">
              <a:solidFill>
                <a:srgbClr val="1699D7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B0C8688-5F00-68D0-E72F-6CA812FE66D6}"/>
              </a:ext>
            </a:extLst>
          </p:cNvPr>
          <p:cNvSpPr txBox="1"/>
          <p:nvPr/>
        </p:nvSpPr>
        <p:spPr>
          <a:xfrm>
            <a:off x="784782" y="2551837"/>
            <a:ext cx="60944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/>
              <a:t>Tractar primer l’</a:t>
            </a:r>
            <a:r>
              <a:rPr lang="ca-ES" b="1" dirty="0"/>
              <a:t>amenaça vital</a:t>
            </a:r>
            <a:r>
              <a:rPr lang="ca-ES" dirty="0"/>
              <a:t>.</a:t>
            </a:r>
          </a:p>
          <a:p>
            <a:r>
              <a:rPr lang="ca-ES" dirty="0"/>
              <a:t>• </a:t>
            </a:r>
            <a:r>
              <a:rPr lang="ca-ES" b="1" dirty="0"/>
              <a:t>Revaluació continuada </a:t>
            </a:r>
            <a:r>
              <a:rPr lang="ca-ES" dirty="0"/>
              <a:t>després de cada intervenció.</a:t>
            </a:r>
          </a:p>
          <a:p>
            <a:r>
              <a:rPr lang="ca-ES" dirty="0"/>
              <a:t>• </a:t>
            </a:r>
            <a:r>
              <a:rPr lang="ca-ES" b="1" dirty="0"/>
              <a:t>No avançar al pas següent </a:t>
            </a:r>
            <a:r>
              <a:rPr lang="ca-ES" dirty="0"/>
              <a:t>si l'anterior no està controlat.</a:t>
            </a:r>
          </a:p>
          <a:p>
            <a:r>
              <a:rPr lang="ca-ES" dirty="0"/>
              <a:t>• Mètode </a:t>
            </a:r>
            <a:r>
              <a:rPr lang="ca-ES" b="1" dirty="0"/>
              <a:t>estructurat</a:t>
            </a:r>
            <a:r>
              <a:rPr lang="ca-ES" dirty="0"/>
              <a:t>, </a:t>
            </a:r>
            <a:r>
              <a:rPr lang="ca-ES" b="1" dirty="0"/>
              <a:t>sistemàtic </a:t>
            </a:r>
            <a:r>
              <a:rPr lang="ca-ES" dirty="0"/>
              <a:t>i </a:t>
            </a:r>
            <a:r>
              <a:rPr lang="ca-ES" b="1" dirty="0"/>
              <a:t>repetible</a:t>
            </a:r>
            <a:r>
              <a:rPr lang="ca-ES" dirty="0"/>
              <a:t>.</a:t>
            </a:r>
          </a:p>
          <a:p>
            <a:r>
              <a:rPr lang="ca-ES" dirty="0"/>
              <a:t>• Aplicable a qualsevol </a:t>
            </a:r>
            <a:r>
              <a:rPr lang="ca-ES" b="1" dirty="0"/>
              <a:t>entorn</a:t>
            </a:r>
            <a:r>
              <a:rPr lang="ca-ES" dirty="0"/>
              <a:t>: </a:t>
            </a:r>
            <a:r>
              <a:rPr lang="ca-ES" dirty="0" err="1"/>
              <a:t>extrahospitalari</a:t>
            </a:r>
            <a:r>
              <a:rPr lang="ca-ES" dirty="0"/>
              <a:t> i hospitalari.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5379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546AE138-B3DB-4394-9A6B-B073BA309E45}"/>
              </a:ext>
            </a:extLst>
          </p:cNvPr>
          <p:cNvSpPr txBox="1"/>
          <p:nvPr/>
        </p:nvSpPr>
        <p:spPr>
          <a:xfrm>
            <a:off x="6477302" y="4961708"/>
            <a:ext cx="182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>
                    <a:lumMod val="95000"/>
                  </a:schemeClr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Regular Exercise</a:t>
            </a:r>
            <a:endParaRPr lang="en-ID" sz="1400">
              <a:solidFill>
                <a:schemeClr val="bg1">
                  <a:lumMod val="95000"/>
                </a:schemeClr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BB5CA6-A13F-485C-AC7C-426767341B8C}"/>
              </a:ext>
            </a:extLst>
          </p:cNvPr>
          <p:cNvSpPr txBox="1"/>
          <p:nvPr/>
        </p:nvSpPr>
        <p:spPr>
          <a:xfrm>
            <a:off x="610814" y="1459688"/>
            <a:ext cx="2283725" cy="57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100" b="0" i="0">
                <a:solidFill>
                  <a:schemeClr val="bg1">
                    <a:lumMod val="95000"/>
                  </a:schemeClr>
                </a:solidFill>
                <a:effectLst/>
                <a:latin typeface="Krub" panose="00000500000000000000" pitchFamily="2" charset="-34"/>
                <a:cs typeface="Krub" panose="00000500000000000000" pitchFamily="2" charset="-34"/>
              </a:rPr>
              <a:t>Lorem ipsum dolor sit amet, consectetur adipiscing elit</a:t>
            </a:r>
            <a:endParaRPr lang="en-ID" sz="1100">
              <a:solidFill>
                <a:schemeClr val="bg1">
                  <a:lumMod val="95000"/>
                </a:schemeClr>
              </a:solidFill>
              <a:latin typeface="Krub" panose="00000500000000000000" pitchFamily="2" charset="-34"/>
              <a:cs typeface="Krub" panose="00000500000000000000" pitchFamily="2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38B3F9-43FD-40EB-9ABD-FDC94EF5F6F0}"/>
              </a:ext>
            </a:extLst>
          </p:cNvPr>
          <p:cNvSpPr txBox="1"/>
          <p:nvPr/>
        </p:nvSpPr>
        <p:spPr>
          <a:xfrm>
            <a:off x="9374341" y="4961708"/>
            <a:ext cx="182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>
                    <a:lumMod val="95000"/>
                  </a:schemeClr>
                </a:solidFill>
                <a:latin typeface="Cairo SemiBold" panose="00000700000000000000" pitchFamily="2" charset="-78"/>
                <a:cs typeface="Cairo SemiBold" panose="00000700000000000000" pitchFamily="2" charset="-78"/>
              </a:rPr>
              <a:t>Nutritional Food</a:t>
            </a:r>
            <a:endParaRPr lang="en-ID" sz="1400">
              <a:solidFill>
                <a:schemeClr val="bg1">
                  <a:lumMod val="95000"/>
                </a:schemeClr>
              </a:solidFill>
              <a:latin typeface="Cairo SemiBold" panose="00000700000000000000" pitchFamily="2" charset="-78"/>
              <a:cs typeface="Cairo SemiBold" panose="00000700000000000000" pitchFamily="2" charset="-78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4F0FA24-7597-4983-9CFE-FC17733F34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5A43179-EAAB-471B-8037-3C86D2975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7A057E9-14E5-49F5-8CED-822898D78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2" y="172607"/>
            <a:ext cx="1316929" cy="38840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602DD37-2766-C32C-43A4-B66C0B738F41}"/>
              </a:ext>
            </a:extLst>
          </p:cNvPr>
          <p:cNvSpPr/>
          <p:nvPr/>
        </p:nvSpPr>
        <p:spPr>
          <a:xfrm>
            <a:off x="-3390422" y="1223886"/>
            <a:ext cx="109523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Metodologia</a:t>
            </a:r>
            <a:r>
              <a:rPr lang="es-E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2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ABCDE</a:t>
            </a:r>
            <a:endParaRPr lang="es-E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9AECA26-B3C4-22B1-63A5-5B263AB75F1B}"/>
              </a:ext>
            </a:extLst>
          </p:cNvPr>
          <p:cNvSpPr/>
          <p:nvPr/>
        </p:nvSpPr>
        <p:spPr>
          <a:xfrm>
            <a:off x="529603" y="180866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55E2F4-5933-1442-AC04-0E280129E8EE}"/>
              </a:ext>
            </a:extLst>
          </p:cNvPr>
          <p:cNvSpPr txBox="1"/>
          <p:nvPr/>
        </p:nvSpPr>
        <p:spPr>
          <a:xfrm>
            <a:off x="1124638" y="2198592"/>
            <a:ext cx="1901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 err="1"/>
              <a:t>Airway</a:t>
            </a:r>
            <a:r>
              <a:rPr lang="ca-ES" dirty="0"/>
              <a:t> (Via aèria)</a:t>
            </a:r>
          </a:p>
          <a:p>
            <a:endParaRPr lang="ca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9001CE-CD13-19B7-B38F-5A08FA8B2C2C}"/>
              </a:ext>
            </a:extLst>
          </p:cNvPr>
          <p:cNvSpPr txBox="1"/>
          <p:nvPr/>
        </p:nvSpPr>
        <p:spPr>
          <a:xfrm>
            <a:off x="610814" y="3302800"/>
            <a:ext cx="7791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s-ES" b="1" dirty="0" err="1">
                <a:effectLst/>
              </a:rPr>
              <a:t>Èmfasi</a:t>
            </a:r>
            <a:r>
              <a:rPr lang="es-ES" b="1" dirty="0">
                <a:effectLst/>
              </a:rPr>
              <a:t> </a:t>
            </a:r>
            <a:r>
              <a:rPr lang="es-ES" dirty="0">
                <a:effectLst/>
              </a:rPr>
              <a:t>en </a:t>
            </a:r>
            <a:r>
              <a:rPr lang="es-ES" dirty="0" err="1">
                <a:effectLst/>
              </a:rPr>
              <a:t>l'</a:t>
            </a:r>
            <a:r>
              <a:rPr lang="es-ES" b="1" dirty="0" err="1">
                <a:effectLst/>
              </a:rPr>
              <a:t>avaluació</a:t>
            </a:r>
            <a:r>
              <a:rPr lang="es-ES" b="1" dirty="0">
                <a:effectLst/>
              </a:rPr>
              <a:t> continuada</a:t>
            </a:r>
            <a:r>
              <a:rPr lang="es-ES" dirty="0">
                <a:effectLst/>
              </a:rPr>
              <a:t>: la </a:t>
            </a:r>
            <a:r>
              <a:rPr lang="es-ES" dirty="0" err="1">
                <a:effectLst/>
              </a:rPr>
              <a:t>via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aèria</a:t>
            </a:r>
            <a:r>
              <a:rPr lang="es-ES" dirty="0">
                <a:effectLst/>
              </a:rPr>
              <a:t> </a:t>
            </a:r>
            <a:r>
              <a:rPr lang="es-ES" b="1" dirty="0" err="1">
                <a:effectLst/>
              </a:rPr>
              <a:t>s'ha</a:t>
            </a:r>
            <a:r>
              <a:rPr lang="es-ES" b="1" dirty="0">
                <a:effectLst/>
              </a:rPr>
              <a:t> de </a:t>
            </a:r>
            <a:r>
              <a:rPr lang="es-ES" b="1" dirty="0" err="1">
                <a:effectLst/>
              </a:rPr>
              <a:t>reavaluar</a:t>
            </a:r>
            <a:r>
              <a:rPr lang="es-ES" b="1" dirty="0">
                <a:effectLst/>
              </a:rPr>
              <a:t> </a:t>
            </a:r>
            <a:r>
              <a:rPr lang="es-ES" dirty="0" err="1">
                <a:effectLst/>
              </a:rPr>
              <a:t>després</a:t>
            </a:r>
            <a:r>
              <a:rPr lang="es-ES" dirty="0">
                <a:effectLst/>
              </a:rPr>
              <a:t> de cada </a:t>
            </a:r>
            <a:r>
              <a:rPr lang="es-ES" dirty="0" err="1">
                <a:effectLst/>
              </a:rPr>
              <a:t>intervenció</a:t>
            </a:r>
            <a:r>
              <a:rPr lang="es-ES" dirty="0">
                <a:effectLst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A292318-6EB0-C925-9316-40534AFE79FD}"/>
              </a:ext>
            </a:extLst>
          </p:cNvPr>
          <p:cNvSpPr txBox="1"/>
          <p:nvPr/>
        </p:nvSpPr>
        <p:spPr>
          <a:xfrm>
            <a:off x="511255" y="3878819"/>
            <a:ext cx="7791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“Via </a:t>
            </a:r>
            <a:r>
              <a:rPr lang="pt-BR" dirty="0" err="1"/>
              <a:t>aèria</a:t>
            </a:r>
            <a:r>
              <a:rPr lang="pt-BR" dirty="0"/>
              <a:t> </a:t>
            </a:r>
            <a:r>
              <a:rPr lang="pt-BR" dirty="0" err="1"/>
              <a:t>permeable</a:t>
            </a:r>
            <a:r>
              <a:rPr lang="pt-BR" dirty="0"/>
              <a:t> </a:t>
            </a:r>
            <a:r>
              <a:rPr lang="pt-BR" b="1" dirty="0"/>
              <a:t>no és igual </a:t>
            </a:r>
            <a:r>
              <a:rPr lang="pt-BR" dirty="0"/>
              <a:t>a via </a:t>
            </a:r>
            <a:r>
              <a:rPr lang="pt-BR" dirty="0" err="1"/>
              <a:t>aèria</a:t>
            </a:r>
            <a:r>
              <a:rPr lang="pt-BR" dirty="0"/>
              <a:t> segura”</a:t>
            </a:r>
            <a:endParaRPr lang="ca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DDD8ACE-6BE7-7271-ED48-9697B4B2F154}"/>
              </a:ext>
            </a:extLst>
          </p:cNvPr>
          <p:cNvSpPr txBox="1"/>
          <p:nvPr/>
        </p:nvSpPr>
        <p:spPr>
          <a:xfrm>
            <a:off x="610814" y="4192266"/>
            <a:ext cx="77912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/>
              <a:t>Major</a:t>
            </a:r>
            <a:r>
              <a:rPr lang="es-ES" b="1" dirty="0"/>
              <a:t> </a:t>
            </a:r>
            <a:r>
              <a:rPr lang="es-ES" b="1" dirty="0" err="1"/>
              <a:t>atenció</a:t>
            </a:r>
            <a:r>
              <a:rPr lang="es-ES" b="1" dirty="0"/>
              <a:t> a:</a:t>
            </a:r>
          </a:p>
          <a:p>
            <a:r>
              <a:rPr lang="es-ES" dirty="0"/>
              <a:t>o </a:t>
            </a:r>
            <a:r>
              <a:rPr lang="es-ES" dirty="0" err="1"/>
              <a:t>Risc</a:t>
            </a:r>
            <a:r>
              <a:rPr lang="es-ES" dirty="0"/>
              <a:t> </a:t>
            </a:r>
            <a:r>
              <a:rPr lang="es-ES" dirty="0" err="1"/>
              <a:t>d'obstrucció</a:t>
            </a:r>
            <a:r>
              <a:rPr lang="es-ES" dirty="0"/>
              <a:t> </a:t>
            </a:r>
            <a:r>
              <a:rPr lang="es-ES" dirty="0" err="1"/>
              <a:t>progressiva</a:t>
            </a:r>
            <a:endParaRPr lang="es-ES" dirty="0"/>
          </a:p>
          <a:p>
            <a:r>
              <a:rPr lang="es-ES" dirty="0"/>
              <a:t>o </a:t>
            </a:r>
            <a:r>
              <a:rPr lang="es-ES" dirty="0" err="1"/>
              <a:t>Llengua</a:t>
            </a:r>
            <a:r>
              <a:rPr lang="es-ES" dirty="0"/>
              <a:t>, </a:t>
            </a:r>
            <a:r>
              <a:rPr lang="es-ES" dirty="0" err="1"/>
              <a:t>vòmits</a:t>
            </a:r>
            <a:r>
              <a:rPr lang="es-ES" dirty="0"/>
              <a:t>, </a:t>
            </a:r>
            <a:r>
              <a:rPr lang="es-ES" dirty="0" err="1"/>
              <a:t>secrecions</a:t>
            </a:r>
            <a:endParaRPr lang="ca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26A9BA8-783B-6BB9-831A-11A2CD2374DC}"/>
              </a:ext>
            </a:extLst>
          </p:cNvPr>
          <p:cNvSpPr txBox="1"/>
          <p:nvPr/>
        </p:nvSpPr>
        <p:spPr>
          <a:xfrm>
            <a:off x="555975" y="5115732"/>
            <a:ext cx="77912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En </a:t>
            </a:r>
            <a:r>
              <a:rPr lang="fr-FR" b="1" dirty="0" err="1"/>
              <a:t>primers</a:t>
            </a:r>
            <a:r>
              <a:rPr lang="fr-FR" b="1" dirty="0"/>
              <a:t> </a:t>
            </a:r>
            <a:r>
              <a:rPr lang="fr-FR" b="1" dirty="0" err="1"/>
              <a:t>auxilis</a:t>
            </a:r>
            <a:r>
              <a:rPr lang="fr-FR" b="1" dirty="0"/>
              <a:t>:</a:t>
            </a:r>
          </a:p>
          <a:p>
            <a:r>
              <a:rPr lang="fr-FR" dirty="0"/>
              <a:t>o </a:t>
            </a:r>
            <a:r>
              <a:rPr lang="fr-FR" dirty="0" err="1"/>
              <a:t>Maniobres</a:t>
            </a:r>
            <a:r>
              <a:rPr lang="fr-FR" dirty="0"/>
              <a:t> simples (front-</a:t>
            </a:r>
            <a:r>
              <a:rPr lang="fr-FR" dirty="0" err="1"/>
              <a:t>mentó</a:t>
            </a:r>
            <a:r>
              <a:rPr lang="fr-FR" dirty="0"/>
              <a:t>)</a:t>
            </a:r>
          </a:p>
          <a:p>
            <a:r>
              <a:rPr lang="fr-FR" dirty="0"/>
              <a:t>o </a:t>
            </a:r>
            <a:r>
              <a:rPr lang="fr-FR" b="1" dirty="0" err="1"/>
              <a:t>Aspiració</a:t>
            </a:r>
            <a:r>
              <a:rPr lang="fr-FR" b="1" dirty="0"/>
              <a:t> </a:t>
            </a:r>
            <a:r>
              <a:rPr lang="fr-FR" b="1" dirty="0" err="1"/>
              <a:t>només</a:t>
            </a:r>
            <a:r>
              <a:rPr lang="fr-FR" b="1" dirty="0"/>
              <a:t> </a:t>
            </a:r>
            <a:r>
              <a:rPr lang="fr-FR" dirty="0"/>
              <a:t>si </a:t>
            </a:r>
            <a:r>
              <a:rPr lang="fr-FR" dirty="0" err="1"/>
              <a:t>està</a:t>
            </a:r>
            <a:r>
              <a:rPr lang="fr-FR" dirty="0"/>
              <a:t> disponible i l'</a:t>
            </a:r>
            <a:r>
              <a:rPr lang="fr-FR" b="1" dirty="0" err="1"/>
              <a:t>intervinent</a:t>
            </a:r>
            <a:r>
              <a:rPr lang="fr-FR" b="1" dirty="0"/>
              <a:t> </a:t>
            </a:r>
            <a:r>
              <a:rPr lang="fr-FR" b="1" dirty="0" err="1"/>
              <a:t>està</a:t>
            </a:r>
            <a:r>
              <a:rPr lang="fr-FR" b="1" dirty="0"/>
              <a:t> </a:t>
            </a:r>
            <a:r>
              <a:rPr lang="fr-FR" b="1" dirty="0" err="1"/>
              <a:t>entrenat</a:t>
            </a:r>
            <a:endParaRPr lang="ca-ES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67A69D3-DA21-0BA9-98C3-CD6DFA283036}"/>
              </a:ext>
            </a:extLst>
          </p:cNvPr>
          <p:cNvSpPr txBox="1"/>
          <p:nvPr/>
        </p:nvSpPr>
        <p:spPr>
          <a:xfrm>
            <a:off x="555975" y="6039062"/>
            <a:ext cx="779125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1699D7"/>
                </a:solidFill>
              </a:rPr>
              <a:t>Novetat conceptual: </a:t>
            </a:r>
            <a:r>
              <a:rPr lang="ca-ES" dirty="0"/>
              <a:t>vigilància activa fins i tot si el </a:t>
            </a:r>
            <a:r>
              <a:rPr lang="ca-ES" b="1" dirty="0"/>
              <a:t>pacient parla inicialment</a:t>
            </a:r>
            <a:r>
              <a:rPr lang="ca-ES" dirty="0"/>
              <a:t>.</a:t>
            </a:r>
          </a:p>
          <a:p>
            <a:endParaRPr lang="ca-ES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3CED5B6-3A47-A050-9B3C-68C5CF0B43D4}"/>
              </a:ext>
            </a:extLst>
          </p:cNvPr>
          <p:cNvSpPr txBox="1"/>
          <p:nvPr/>
        </p:nvSpPr>
        <p:spPr>
          <a:xfrm>
            <a:off x="610814" y="2739910"/>
            <a:ext cx="7791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1699D7"/>
                </a:solidFill>
              </a:rPr>
              <a:t>Canvis/reforços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BC992E-8689-8DBD-B2CE-B405F75B0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241" y="3489133"/>
            <a:ext cx="1225402" cy="15180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5FC3CC-69D2-7398-A659-534E2E454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2899" y="5115596"/>
            <a:ext cx="1164437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5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3366</TotalTime>
  <Words>1099</Words>
  <Application>Microsoft Office PowerPoint</Application>
  <PresentationFormat>Panorámica</PresentationFormat>
  <Paragraphs>159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Cairo</vt:lpstr>
      <vt:lpstr>Cairo SemiBold</vt:lpstr>
      <vt:lpstr>Calibri</vt:lpstr>
      <vt:lpstr>Krub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nawra jayusman</dc:creator>
  <cp:lastModifiedBy>usuari</cp:lastModifiedBy>
  <cp:revision>105</cp:revision>
  <dcterms:created xsi:type="dcterms:W3CDTF">2021-10-19T00:45:11Z</dcterms:created>
  <dcterms:modified xsi:type="dcterms:W3CDTF">2026-01-27T15:40:22Z</dcterms:modified>
</cp:coreProperties>
</file>