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58" r:id="rId2"/>
    <p:sldId id="380" r:id="rId3"/>
    <p:sldId id="401" r:id="rId4"/>
    <p:sldId id="265" r:id="rId5"/>
    <p:sldId id="394" r:id="rId6"/>
    <p:sldId id="396" r:id="rId7"/>
    <p:sldId id="397" r:id="rId8"/>
    <p:sldId id="398" r:id="rId9"/>
    <p:sldId id="39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737DB8D5-2F69-4D4C-96A8-93A35C17A780}">
          <p14:sldIdLst>
            <p14:sldId id="258"/>
            <p14:sldId id="380"/>
            <p14:sldId id="401"/>
            <p14:sldId id="265"/>
            <p14:sldId id="394"/>
            <p14:sldId id="396"/>
            <p14:sldId id="397"/>
            <p14:sldId id="398"/>
            <p14:sldId id="399"/>
          </p14:sldIdLst>
        </p14:section>
        <p14:section name="ïndex" id="{9FCB61FB-62EF-4FF9-A47E-83F692A6C12D}">
          <p14:sldIdLst/>
        </p14:section>
        <p14:section name="Team" id="{A102C7DA-AB2E-4700-8531-B5F4142A4AC5}">
          <p14:sldIdLst/>
        </p14:section>
        <p14:section name="Diferents formats de continguts" id="{096C07AD-5EE5-435F-8187-94B022C7C6DE}">
          <p14:sldIdLst/>
        </p14:section>
        <p14:section name="Mock up" id="{06C1CA90-4CE2-4225-BF2E-DE6560F8218A}">
          <p14:sldIdLst/>
        </p14:section>
        <p14:section name="Contacte" id="{D66AD4D0-6C5A-4187-8B6F-3061B44973D9}">
          <p14:sldIdLst/>
        </p14:section>
        <p14:section name="Final" id="{98C496DE-10F1-4DC3-B879-8F7AA3CEC6E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B45"/>
    <a:srgbClr val="1699D7"/>
    <a:srgbClr val="59B6E2"/>
    <a:srgbClr val="3DB2FF"/>
    <a:srgbClr val="FFB830"/>
    <a:srgbClr val="E60000"/>
    <a:srgbClr val="4472C4"/>
    <a:srgbClr val="90CE4F"/>
    <a:srgbClr val="A3CB73"/>
    <a:srgbClr val="F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6" autoAdjust="0"/>
    <p:restoredTop sz="90942" autoAdjust="0"/>
  </p:normalViewPr>
  <p:slideViewPr>
    <p:cSldViewPr snapToGrid="0">
      <p:cViewPr>
        <p:scale>
          <a:sx n="60" d="100"/>
          <a:sy n="60" d="100"/>
        </p:scale>
        <p:origin x="732" y="9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118801" cy="118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AE0A7-FF41-4F79-8F4A-24FB9BFA2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41CC2-D94F-4635-BC61-2FF6BFF79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29DC-8171-4C09-B78F-FC7ED1B2AFCC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4345F-F053-460F-AE24-C5CA2EE857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E009-55D6-4948-B4A2-7984E11D0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4DC6-4EA5-40EA-904E-321A9826A9BA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60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4116-0A5C-6E46-928D-2B4D10C4401A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C77F-B3FF-CA44-B709-9925F0E73D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34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323CA-C8C0-496D-A80D-57791B91410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8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F8F44F67-F994-197F-AE3F-593E4E5E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64a26167a_0_0:notes">
            <a:extLst>
              <a:ext uri="{FF2B5EF4-FFF2-40B4-BE49-F238E27FC236}">
                <a16:creationId xmlns:a16="http://schemas.microsoft.com/office/drawing/2014/main" id="{E883A654-6739-8DE4-A40A-5E9024BD95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a64a26167a_0_0:notes">
            <a:extLst>
              <a:ext uri="{FF2B5EF4-FFF2-40B4-BE49-F238E27FC236}">
                <a16:creationId xmlns:a16="http://schemas.microsoft.com/office/drawing/2014/main" id="{E9D45453-1068-FB49-7F27-C66BC70182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38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64a26167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64a26167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17E72B0F-04AE-8CC5-1E2E-92A10C0B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64a26167a_0_9:notes">
            <a:extLst>
              <a:ext uri="{FF2B5EF4-FFF2-40B4-BE49-F238E27FC236}">
                <a16:creationId xmlns:a16="http://schemas.microsoft.com/office/drawing/2014/main" id="{A9711603-A200-A87E-ED5F-24C91E4901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64a26167a_0_9:notes">
            <a:extLst>
              <a:ext uri="{FF2B5EF4-FFF2-40B4-BE49-F238E27FC236}">
                <a16:creationId xmlns:a16="http://schemas.microsoft.com/office/drawing/2014/main" id="{5ED5ADA5-92E7-DA2A-1F29-E4D56AE9C8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19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787007FE-4D95-4841-2C4B-21D9DFA97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64a26167a_0_9:notes">
            <a:extLst>
              <a:ext uri="{FF2B5EF4-FFF2-40B4-BE49-F238E27FC236}">
                <a16:creationId xmlns:a16="http://schemas.microsoft.com/office/drawing/2014/main" id="{C6C53424-82A7-AD64-6427-663B56C56C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64a26167a_0_9:notes">
            <a:extLst>
              <a:ext uri="{FF2B5EF4-FFF2-40B4-BE49-F238E27FC236}">
                <a16:creationId xmlns:a16="http://schemas.microsoft.com/office/drawing/2014/main" id="{871386DB-C96F-0E2C-C072-A8A3529454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13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A80227E7-32C7-AEEE-5189-C1CA60E6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64a26167a_0_9:notes">
            <a:extLst>
              <a:ext uri="{FF2B5EF4-FFF2-40B4-BE49-F238E27FC236}">
                <a16:creationId xmlns:a16="http://schemas.microsoft.com/office/drawing/2014/main" id="{28762C84-4E40-CB10-8A67-D01EDC210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64a26167a_0_9:notes">
            <a:extLst>
              <a:ext uri="{FF2B5EF4-FFF2-40B4-BE49-F238E27FC236}">
                <a16:creationId xmlns:a16="http://schemas.microsoft.com/office/drawing/2014/main" id="{11D34B11-FEF4-8481-3396-41CDA0D78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98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A6C5E487-9857-0907-0644-B80E9AAF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64a26167a_0_9:notes">
            <a:extLst>
              <a:ext uri="{FF2B5EF4-FFF2-40B4-BE49-F238E27FC236}">
                <a16:creationId xmlns:a16="http://schemas.microsoft.com/office/drawing/2014/main" id="{509D30EF-0AA5-B13C-653D-D4C1B987E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64a26167a_0_9:notes">
            <a:extLst>
              <a:ext uri="{FF2B5EF4-FFF2-40B4-BE49-F238E27FC236}">
                <a16:creationId xmlns:a16="http://schemas.microsoft.com/office/drawing/2014/main" id="{0C4850C4-5DEE-1F26-10ED-A46A372B1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5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0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C7CC0F-3F66-4846-9FCA-D26A2BE3A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4736" y="0"/>
            <a:ext cx="5797264" cy="6510334"/>
          </a:xfrm>
          <a:custGeom>
            <a:avLst/>
            <a:gdLst>
              <a:gd name="connsiteX0" fmla="*/ 2651893 w 5792691"/>
              <a:gd name="connsiteY0" fmla="*/ 0 h 6510334"/>
              <a:gd name="connsiteX1" fmla="*/ 5792691 w 5792691"/>
              <a:gd name="connsiteY1" fmla="*/ 0 h 6510334"/>
              <a:gd name="connsiteX2" fmla="*/ 5792691 w 5792691"/>
              <a:gd name="connsiteY2" fmla="*/ 6510334 h 6510334"/>
              <a:gd name="connsiteX3" fmla="*/ 4229100 w 5792691"/>
              <a:gd name="connsiteY3" fmla="*/ 6510334 h 6510334"/>
              <a:gd name="connsiteX4" fmla="*/ 2651893 w 5792691"/>
              <a:gd name="connsiteY4" fmla="*/ 4933127 h 6510334"/>
              <a:gd name="connsiteX5" fmla="*/ 2651893 w 5792691"/>
              <a:gd name="connsiteY5" fmla="*/ 3858442 h 6510334"/>
              <a:gd name="connsiteX6" fmla="*/ 0 w 5792691"/>
              <a:gd name="connsiteY6" fmla="*/ 3858442 h 6510334"/>
              <a:gd name="connsiteX7" fmla="*/ 0 w 5792691"/>
              <a:gd name="connsiteY7" fmla="*/ 2281234 h 6510334"/>
              <a:gd name="connsiteX8" fmla="*/ 1577207 w 5792691"/>
              <a:gd name="connsiteY8" fmla="*/ 704027 h 6510334"/>
              <a:gd name="connsiteX9" fmla="*/ 2651893 w 5792691"/>
              <a:gd name="connsiteY9" fmla="*/ 704027 h 65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691" h="6510334">
                <a:moveTo>
                  <a:pt x="2651893" y="0"/>
                </a:moveTo>
                <a:lnTo>
                  <a:pt x="5792691" y="0"/>
                </a:lnTo>
                <a:lnTo>
                  <a:pt x="5792691" y="6510334"/>
                </a:lnTo>
                <a:lnTo>
                  <a:pt x="4229100" y="6510334"/>
                </a:lnTo>
                <a:cubicBezTo>
                  <a:pt x="3358034" y="6510334"/>
                  <a:pt x="2651893" y="5804193"/>
                  <a:pt x="2651893" y="4933127"/>
                </a:cubicBezTo>
                <a:lnTo>
                  <a:pt x="2651893" y="3858442"/>
                </a:lnTo>
                <a:lnTo>
                  <a:pt x="0" y="3858442"/>
                </a:lnTo>
                <a:lnTo>
                  <a:pt x="0" y="2281234"/>
                </a:lnTo>
                <a:cubicBezTo>
                  <a:pt x="0" y="1410168"/>
                  <a:pt x="706142" y="704027"/>
                  <a:pt x="1577207" y="704027"/>
                </a:cubicBezTo>
                <a:lnTo>
                  <a:pt x="2651893" y="704027"/>
                </a:lnTo>
                <a:close/>
              </a:path>
            </a:pathLst>
          </a:cu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428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0223F-58F9-4676-AA7B-CE2C090D2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920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66BF9-F439-4EF6-82F0-925F713CADA7}"/>
              </a:ext>
            </a:extLst>
          </p:cNvPr>
          <p:cNvSpPr/>
          <p:nvPr userDrawn="1"/>
        </p:nvSpPr>
        <p:spPr>
          <a:xfrm>
            <a:off x="6336191" y="0"/>
            <a:ext cx="585581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5B7E3-548A-4921-A1B3-07A9DD4C6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7906" y="719066"/>
            <a:ext cx="4067032" cy="5419867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5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8BFEF-DA97-4F69-9C7A-FE6D344B8CF6}"/>
              </a:ext>
            </a:extLst>
          </p:cNvPr>
          <p:cNvSpPr/>
          <p:nvPr userDrawn="1"/>
        </p:nvSpPr>
        <p:spPr>
          <a:xfrm rot="1852638">
            <a:off x="-1144607" y="-1741458"/>
            <a:ext cx="4429606" cy="8534686"/>
          </a:xfrm>
          <a:custGeom>
            <a:avLst/>
            <a:gdLst>
              <a:gd name="connsiteX0" fmla="*/ 4429606 w 4429606"/>
              <a:gd name="connsiteY0" fmla="*/ 0 h 8534686"/>
              <a:gd name="connsiteX1" fmla="*/ 4429606 w 4429606"/>
              <a:gd name="connsiteY1" fmla="*/ 7990508 h 8534686"/>
              <a:gd name="connsiteX2" fmla="*/ 3519534 w 4429606"/>
              <a:gd name="connsiteY2" fmla="*/ 8534686 h 8534686"/>
              <a:gd name="connsiteX3" fmla="*/ 0 w 4429606"/>
              <a:gd name="connsiteY3" fmla="*/ 2648682 h 853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606" h="8534686">
                <a:moveTo>
                  <a:pt x="4429606" y="0"/>
                </a:moveTo>
                <a:lnTo>
                  <a:pt x="4429606" y="7990508"/>
                </a:lnTo>
                <a:lnTo>
                  <a:pt x="3519534" y="8534686"/>
                </a:lnTo>
                <a:lnTo>
                  <a:pt x="0" y="2648682"/>
                </a:lnTo>
                <a:close/>
              </a:path>
            </a:pathLst>
          </a:cu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69B1FF0-FDD6-4FE0-AB08-82ACD21F28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4292" y="2590800"/>
            <a:ext cx="1534807" cy="2857500"/>
          </a:xfrm>
          <a:prstGeom prst="roundRect">
            <a:avLst>
              <a:gd name="adj" fmla="val 9591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4DAF023-687E-48A0-B674-E94E31E7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9701" y="1028700"/>
            <a:ext cx="2305049" cy="4762500"/>
          </a:xfrm>
          <a:prstGeom prst="roundRect">
            <a:avLst>
              <a:gd name="adj" fmla="val 8970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58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F85F7C-4B6E-4967-A7D4-A27F9865778E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DBC7B8-804E-44D8-9B19-88C0E1168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1236" y="2192063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79D740-B434-4A86-A64A-C436EFDC5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5177" y="2192062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EAF26D-BA02-4F8A-BA71-9B6EB596F7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9118" y="2192061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27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25FD8-AFF0-4805-93A9-51403D784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1848"/>
            <a:ext cx="12192000" cy="3150078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9074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4AE62-4074-49C1-AC54-D064AD580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1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02B68-78F6-427B-A465-72B577E7C9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1712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D4BD6B-AA57-44F0-A017-6BB34854A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8751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121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6ADF52-2A56-4810-9264-8E6BD0E19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22878" cy="6858000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437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01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A2D333-DF58-43BB-A349-6840E9FBC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730" y="1177118"/>
            <a:ext cx="5982269" cy="4503762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0166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628EDC-9FD6-4B99-9663-8D3FC4D77A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4" y="511627"/>
            <a:ext cx="11146971" cy="5834743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959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0A5092-9440-4582-9C60-4C0BC9DD87D2}"/>
              </a:ext>
            </a:extLst>
          </p:cNvPr>
          <p:cNvSpPr/>
          <p:nvPr userDrawn="1"/>
        </p:nvSpPr>
        <p:spPr>
          <a:xfrm>
            <a:off x="0" y="1719618"/>
            <a:ext cx="12192000" cy="420862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9C121B3-268F-4898-BA81-238245B6E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0805" y="2419282"/>
            <a:ext cx="3712191" cy="203093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3307AA5-307D-4A3F-911D-4498A240EA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3657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AA7F8EE-F961-466B-A1D6-B1DFE56206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7402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34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BEF034-E548-4BAC-8DBE-05CE10C7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026" y="1716052"/>
            <a:ext cx="4629150" cy="3169848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965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132F3-5EDB-4A2E-B808-31274B34CB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000F04-19C5-4683-9878-068C235FA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901" y="1308979"/>
            <a:ext cx="3070748" cy="4240039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2718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120E7C9-4C8C-44AB-A316-A7CE3C7C9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2237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30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6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3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4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5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3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51E4B1-CBC9-44D0-B8BE-8378426F9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" y="271218"/>
            <a:ext cx="1316929" cy="388403"/>
          </a:xfrm>
          <a:prstGeom prst="rect">
            <a:avLst/>
          </a:prstGeom>
        </p:spPr>
      </p:pic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E192478-B2C3-A5C5-5586-38A628AF9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2" t="75160" r="22372" b="11358"/>
          <a:stretch>
            <a:fillRect/>
          </a:stretch>
        </p:blipFill>
        <p:spPr bwMode="auto">
          <a:xfrm>
            <a:off x="2725913" y="152578"/>
            <a:ext cx="1434409" cy="1550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85B7B51-465A-7E56-ABB1-890D86F3718C}"/>
              </a:ext>
            </a:extLst>
          </p:cNvPr>
          <p:cNvSpPr txBox="1"/>
          <p:nvPr/>
        </p:nvSpPr>
        <p:spPr>
          <a:xfrm>
            <a:off x="235306" y="3013501"/>
            <a:ext cx="5370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CRONOGRAMA</a:t>
            </a:r>
            <a:endParaRPr lang="en-ID" sz="4800" b="1" dirty="0">
              <a:solidFill>
                <a:schemeClr val="accent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2EF765-2E34-6FD7-B444-693D6469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5D423F-FABC-4FC2-A7C0-AB2636A21CE7}"/>
              </a:ext>
            </a:extLst>
          </p:cNvPr>
          <p:cNvSpPr/>
          <p:nvPr/>
        </p:nvSpPr>
        <p:spPr>
          <a:xfrm>
            <a:off x="1821543" y="1411514"/>
            <a:ext cx="8548914" cy="4034972"/>
          </a:xfrm>
          <a:prstGeom prst="roundRect">
            <a:avLst>
              <a:gd name="adj" fmla="val 5516"/>
            </a:avLst>
          </a:prstGeom>
          <a:solidFill>
            <a:srgbClr val="1699D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00EA-79D7-4BA6-8A62-D1EEE3BB8D33}"/>
              </a:ext>
            </a:extLst>
          </p:cNvPr>
          <p:cNvSpPr/>
          <p:nvPr/>
        </p:nvSpPr>
        <p:spPr>
          <a:xfrm>
            <a:off x="1224953" y="815295"/>
            <a:ext cx="9742093" cy="5227411"/>
          </a:xfrm>
          <a:prstGeom prst="roundRect">
            <a:avLst>
              <a:gd name="adj" fmla="val 3185"/>
            </a:avLst>
          </a:prstGeom>
          <a:noFill/>
          <a:ln>
            <a:solidFill>
              <a:srgbClr val="1699D7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C7770-E6C2-485A-B1D7-F5F6C59295DF}"/>
              </a:ext>
            </a:extLst>
          </p:cNvPr>
          <p:cNvSpPr txBox="1"/>
          <p:nvPr/>
        </p:nvSpPr>
        <p:spPr>
          <a:xfrm>
            <a:off x="3410853" y="2802455"/>
            <a:ext cx="537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Gràcies</a:t>
            </a:r>
            <a:endParaRPr lang="en-ID" sz="66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4AB7B-B638-45AC-919E-6069EF16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15BB60-03C8-4631-8917-E6AE6693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4C07E6-3580-4804-933A-5E8DB440E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9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DE6949-3C49-45C9-BB41-72FDBC50D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E94E25D-82FE-4D5B-BD24-13D8B6A5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46A0A5C-A4AB-4B77-BBFF-22AC2546D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DF470D0-F9C6-B7D8-B92D-03F3C81B46BC}"/>
              </a:ext>
            </a:extLst>
          </p:cNvPr>
          <p:cNvGrpSpPr/>
          <p:nvPr/>
        </p:nvGrpSpPr>
        <p:grpSpPr>
          <a:xfrm>
            <a:off x="2527942" y="912381"/>
            <a:ext cx="2618478" cy="5033239"/>
            <a:chOff x="2527942" y="912381"/>
            <a:chExt cx="2618478" cy="50332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DDF2D7-3E34-4BAA-97E7-B1496F198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942" y="912381"/>
              <a:ext cx="2618478" cy="503323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73A9D5F-14C6-4F01-AF38-AB154BCA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759" y="1266257"/>
              <a:ext cx="1316929" cy="3884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8E5F25A-FE87-0D72-563A-7CC4A736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4812" t="5814" r="25276" b="9421"/>
            <a:stretch>
              <a:fillRect/>
            </a:stretch>
          </p:blipFill>
          <p:spPr>
            <a:xfrm>
              <a:off x="2670724" y="1658245"/>
              <a:ext cx="2286729" cy="2188167"/>
            </a:xfrm>
            <a:prstGeom prst="rect">
              <a:avLst/>
            </a:prstGeom>
          </p:spPr>
        </p:pic>
        <p:pic>
          <p:nvPicPr>
            <p:cNvPr id="9" name="Imagen 8" descr="Interfaz de usuario gráfica, Aplicación&#10;&#10;El contenido generado por IA puede ser incorrecto.">
              <a:extLst>
                <a:ext uri="{FF2B5EF4-FFF2-40B4-BE49-F238E27FC236}">
                  <a16:creationId xmlns:a16="http://schemas.microsoft.com/office/drawing/2014/main" id="{770B17B4-43A9-CEB0-98B1-5BDE900C5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8344" t="76021" r="21382" b="16285"/>
            <a:stretch>
              <a:fillRect/>
            </a:stretch>
          </p:blipFill>
          <p:spPr bwMode="auto">
            <a:xfrm>
              <a:off x="2690766" y="4102630"/>
              <a:ext cx="2286729" cy="685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 descr="GL2025_logo">
            <a:extLst>
              <a:ext uri="{FF2B5EF4-FFF2-40B4-BE49-F238E27FC236}">
                <a16:creationId xmlns:a16="http://schemas.microsoft.com/office/drawing/2014/main" id="{D5A4E3DA-010D-7232-A1A5-04DC9EC8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357438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4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01547CE6-4E9A-23CB-B045-F22FC46A5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64a26167a_0_0">
            <a:extLst>
              <a:ext uri="{FF2B5EF4-FFF2-40B4-BE49-F238E27FC236}">
                <a16:creationId xmlns:a16="http://schemas.microsoft.com/office/drawing/2014/main" id="{C21CC21C-E7EA-B291-230E-CDA40EF7EC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a64a26167a_0_0">
            <a:extLst>
              <a:ext uri="{FF2B5EF4-FFF2-40B4-BE49-F238E27FC236}">
                <a16:creationId xmlns:a16="http://schemas.microsoft.com/office/drawing/2014/main" id="{F7B04B92-B6BD-BDB6-D6C4-D8E62E627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9716" y="1170868"/>
            <a:ext cx="11857368" cy="508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Baltasar Sánchez González. </a:t>
            </a:r>
            <a:r>
              <a:rPr lang="es-ES" sz="3000" b="1" dirty="0"/>
              <a:t>Coordinador</a:t>
            </a:r>
            <a:r>
              <a:rPr lang="es-ES" sz="3000" dirty="0"/>
              <a:t>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Ramón Pedrosa Cebador.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Néstor Bacelar Martínez.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Eduard Argudo Serra.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Mireia </a:t>
            </a:r>
            <a:r>
              <a:rPr lang="es-ES" sz="3000" dirty="0" err="1"/>
              <a:t>Cramp</a:t>
            </a:r>
            <a:r>
              <a:rPr lang="es-ES" sz="3000" dirty="0"/>
              <a:t> </a:t>
            </a:r>
            <a:r>
              <a:rPr lang="es-ES" sz="3000" dirty="0" err="1"/>
              <a:t>Vinaixa</a:t>
            </a:r>
            <a:r>
              <a:rPr lang="es-ES" sz="3000" dirty="0"/>
              <a:t>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Montse </a:t>
            </a:r>
            <a:r>
              <a:rPr lang="es-ES" sz="3000" dirty="0" err="1"/>
              <a:t>Tió</a:t>
            </a:r>
            <a:r>
              <a:rPr lang="es-ES" sz="3000" dirty="0"/>
              <a:t> </a:t>
            </a:r>
            <a:r>
              <a:rPr lang="es-ES" sz="3000" dirty="0" err="1"/>
              <a:t>Felip</a:t>
            </a:r>
            <a:r>
              <a:rPr lang="es-ES" sz="3000" dirty="0"/>
              <a:t>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Pablo Espín Aguade.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Youcef Azeli </a:t>
            </a:r>
            <a:r>
              <a:rPr lang="es-ES" sz="3000" dirty="0" err="1"/>
              <a:t>Jarosch</a:t>
            </a:r>
            <a:r>
              <a:rPr lang="es-ES" sz="3000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000" dirty="0"/>
              <a:t>Ramón </a:t>
            </a:r>
            <a:r>
              <a:rPr lang="es-ES" sz="3000" dirty="0" err="1"/>
              <a:t>Algarte</a:t>
            </a:r>
            <a:r>
              <a:rPr lang="es-ES" sz="3000" dirty="0"/>
              <a:t> </a:t>
            </a:r>
            <a:r>
              <a:rPr lang="es-ES" sz="3000" dirty="0" err="1"/>
              <a:t>Dolcet</a:t>
            </a:r>
            <a:r>
              <a:rPr lang="es-ES" sz="3000" dirty="0"/>
              <a:t>.</a:t>
            </a:r>
            <a:endParaRPr sz="3000" dirty="0"/>
          </a:p>
        </p:txBody>
      </p:sp>
      <p:sp>
        <p:nvSpPr>
          <p:cNvPr id="169" name="Google Shape;169;g3a64a26167a_0_0">
            <a:extLst>
              <a:ext uri="{FF2B5EF4-FFF2-40B4-BE49-F238E27FC236}">
                <a16:creationId xmlns:a16="http://schemas.microsoft.com/office/drawing/2014/main" id="{D6E28032-BD65-B44D-3F8A-C93554E34734}"/>
              </a:ext>
            </a:extLst>
          </p:cNvPr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a64a26167a_0_0">
            <a:extLst>
              <a:ext uri="{FF2B5EF4-FFF2-40B4-BE49-F238E27FC236}">
                <a16:creationId xmlns:a16="http://schemas.microsoft.com/office/drawing/2014/main" id="{F4197C52-3EF1-9ABB-AE26-3261EC944A8B}"/>
              </a:ext>
            </a:extLst>
          </p:cNvPr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0F4861"/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3a64a26167a_0_0">
            <a:extLst>
              <a:ext uri="{FF2B5EF4-FFF2-40B4-BE49-F238E27FC236}">
                <a16:creationId xmlns:a16="http://schemas.microsoft.com/office/drawing/2014/main" id="{518EFFA7-EAB5-3DF8-64AF-63CA5FCE52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44" y="8441"/>
            <a:ext cx="165354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a64a26167a_0_0">
            <a:extLst>
              <a:ext uri="{FF2B5EF4-FFF2-40B4-BE49-F238E27FC236}">
                <a16:creationId xmlns:a16="http://schemas.microsoft.com/office/drawing/2014/main" id="{AC1DBA8D-111E-25FC-8316-5D60FA7DE81E}"/>
              </a:ext>
            </a:extLst>
          </p:cNvPr>
          <p:cNvSpPr txBox="1"/>
          <p:nvPr/>
        </p:nvSpPr>
        <p:spPr>
          <a:xfrm>
            <a:off x="990600" y="901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96"/>
              </a:buClr>
              <a:buSzPts val="4400"/>
              <a:buFont typeface="Corbel"/>
              <a:buNone/>
            </a:pPr>
            <a:r>
              <a:rPr lang="es-ES" sz="4400" b="1" i="0" u="none" strike="noStrike" cap="none" dirty="0">
                <a:solidFill>
                  <a:srgbClr val="006E96"/>
                </a:solidFill>
                <a:latin typeface="Corbel"/>
                <a:ea typeface="Corbel"/>
                <a:cs typeface="Corbel"/>
                <a:sym typeface="Corbel"/>
              </a:rPr>
              <a:t>Miembros GT-SVA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62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64a26167a_0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a64a26167a_0_9"/>
          <p:cNvSpPr txBox="1">
            <a:spLocks noGrp="1"/>
          </p:cNvSpPr>
          <p:nvPr>
            <p:ph type="body" idx="1"/>
          </p:nvPr>
        </p:nvSpPr>
        <p:spPr>
          <a:xfrm>
            <a:off x="990600" y="1315247"/>
            <a:ext cx="103608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200" dirty="0"/>
              <a:t>Baltasar Sánchez González. </a:t>
            </a:r>
            <a:r>
              <a:rPr lang="es-ES" sz="3200" b="1" dirty="0"/>
              <a:t>Coordinador</a:t>
            </a:r>
            <a:r>
              <a:rPr lang="es-ES" sz="3200" dirty="0"/>
              <a:t>.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200" dirty="0"/>
              <a:t>Nuria Guirado Gallego.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200" dirty="0"/>
              <a:t>Francesc (Quico) Coll.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200" dirty="0"/>
              <a:t>Rafael Garrido.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3200" dirty="0"/>
              <a:t>Mònica </a:t>
            </a:r>
            <a:r>
              <a:rPr lang="es-ES" sz="3200" dirty="0" err="1"/>
              <a:t>Folqué</a:t>
            </a:r>
            <a:r>
              <a:rPr lang="es-ES" sz="3200" dirty="0"/>
              <a:t>.</a:t>
            </a:r>
            <a:endParaRPr sz="3200" dirty="0"/>
          </a:p>
        </p:txBody>
      </p:sp>
      <p:sp>
        <p:nvSpPr>
          <p:cNvPr id="179" name="Google Shape;179;g3a64a26167a_0_9"/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64a26167a_0_9"/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0F4861"/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a64a26167a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44" y="8441"/>
            <a:ext cx="165354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a64a26167a_0_9"/>
          <p:cNvSpPr txBox="1"/>
          <p:nvPr/>
        </p:nvSpPr>
        <p:spPr>
          <a:xfrm>
            <a:off x="990600" y="901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96"/>
              </a:buClr>
              <a:buSzPts val="4400"/>
              <a:buFont typeface="Corbel"/>
              <a:buNone/>
            </a:pPr>
            <a:r>
              <a:rPr lang="es-ES" sz="4400" b="1" i="0" u="none" strike="noStrike" cap="none">
                <a:solidFill>
                  <a:srgbClr val="006E96"/>
                </a:solidFill>
                <a:latin typeface="Corbel"/>
                <a:ea typeface="Corbel"/>
                <a:cs typeface="Corbel"/>
                <a:sym typeface="Corbel"/>
              </a:rPr>
              <a:t>Miembros GT-SVI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5A41F913-109F-9079-0D35-7E2961B0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64a26167a_0_9">
            <a:extLst>
              <a:ext uri="{FF2B5EF4-FFF2-40B4-BE49-F238E27FC236}">
                <a16:creationId xmlns:a16="http://schemas.microsoft.com/office/drawing/2014/main" id="{8DEBB68F-0895-EA01-C423-22ED1C6DE6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a64a26167a_0_9">
            <a:extLst>
              <a:ext uri="{FF2B5EF4-FFF2-40B4-BE49-F238E27FC236}">
                <a16:creationId xmlns:a16="http://schemas.microsoft.com/office/drawing/2014/main" id="{788867A4-B465-BAEA-28DA-DA022EC02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921345"/>
            <a:ext cx="10960768" cy="5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s-ES" b="1" dirty="0" err="1"/>
              <a:t>Suport</a:t>
            </a:r>
            <a:r>
              <a:rPr lang="es-ES" b="1" dirty="0"/>
              <a:t> Vital </a:t>
            </a:r>
            <a:r>
              <a:rPr lang="es-ES" b="1" dirty="0" err="1"/>
              <a:t>Avançat</a:t>
            </a:r>
            <a:r>
              <a:rPr lang="es-ES" b="1" dirty="0"/>
              <a:t> en </a:t>
            </a:r>
            <a:r>
              <a:rPr lang="es-ES" b="1" dirty="0" err="1"/>
              <a:t>adults</a:t>
            </a:r>
            <a:r>
              <a:rPr lang="es-ES" b="1" dirty="0"/>
              <a:t> (30 </a:t>
            </a:r>
            <a:r>
              <a:rPr lang="es-ES" b="1" dirty="0" err="1"/>
              <a:t>minuts</a:t>
            </a:r>
            <a:r>
              <a:rPr lang="es-ES" b="1" dirty="0"/>
              <a:t>)</a:t>
            </a:r>
            <a:r>
              <a:rPr lang="es-ES" dirty="0"/>
              <a:t>: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Rafael Garrido.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Mònica </a:t>
            </a:r>
            <a:r>
              <a:rPr lang="es-ES" sz="2800" dirty="0" err="1"/>
              <a:t>Folqué</a:t>
            </a:r>
            <a:r>
              <a:rPr lang="es-ES" sz="2800" dirty="0"/>
              <a:t>.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Ramón </a:t>
            </a:r>
            <a:r>
              <a:rPr lang="es-ES" sz="2800" dirty="0" err="1"/>
              <a:t>Algarte</a:t>
            </a:r>
            <a:r>
              <a:rPr lang="es-ES" sz="2800" dirty="0"/>
              <a:t>.</a:t>
            </a:r>
          </a:p>
          <a:p>
            <a:pPr>
              <a:buClr>
                <a:schemeClr val="dk1"/>
              </a:buClr>
              <a:buSzPts val="2600"/>
            </a:pPr>
            <a:r>
              <a:rPr lang="es-ES" b="1" dirty="0" err="1"/>
              <a:t>Circumstàncies</a:t>
            </a:r>
            <a:r>
              <a:rPr lang="es-ES" b="1" dirty="0"/>
              <a:t> </a:t>
            </a:r>
            <a:r>
              <a:rPr lang="es-ES" b="1" dirty="0" err="1"/>
              <a:t>especials</a:t>
            </a:r>
            <a:r>
              <a:rPr lang="es-ES" b="1" dirty="0"/>
              <a:t> de </a:t>
            </a:r>
            <a:r>
              <a:rPr lang="es-ES" b="1" dirty="0" err="1"/>
              <a:t>reanimació</a:t>
            </a:r>
            <a:r>
              <a:rPr lang="es-ES" b="1" dirty="0"/>
              <a:t> en </a:t>
            </a:r>
            <a:r>
              <a:rPr lang="es-ES" b="1" dirty="0" err="1"/>
              <a:t>adults</a:t>
            </a:r>
            <a:r>
              <a:rPr lang="es-ES" b="1" dirty="0"/>
              <a:t> (30 </a:t>
            </a:r>
            <a:r>
              <a:rPr lang="es-ES" b="1" dirty="0" err="1"/>
              <a:t>minuts</a:t>
            </a:r>
            <a:r>
              <a:rPr lang="es-ES" b="1" dirty="0"/>
              <a:t>)</a:t>
            </a:r>
            <a:r>
              <a:rPr lang="es-ES" dirty="0"/>
              <a:t>: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Néstor Bacelar.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Mireia </a:t>
            </a:r>
            <a:r>
              <a:rPr lang="es-ES" sz="2800" dirty="0" err="1"/>
              <a:t>Cramp</a:t>
            </a:r>
            <a:r>
              <a:rPr lang="es-ES" sz="2800" dirty="0"/>
              <a:t>.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Montse </a:t>
            </a:r>
            <a:r>
              <a:rPr lang="es-ES" sz="2800" dirty="0" err="1"/>
              <a:t>Tió</a:t>
            </a:r>
            <a:r>
              <a:rPr lang="es-ES" sz="2800" dirty="0"/>
              <a:t>.</a:t>
            </a:r>
          </a:p>
          <a:p>
            <a:pPr>
              <a:buClr>
                <a:schemeClr val="dk1"/>
              </a:buClr>
              <a:buSzPts val="2600"/>
            </a:pPr>
            <a:r>
              <a:rPr lang="es-ES" b="1" dirty="0" err="1"/>
              <a:t>Atenció</a:t>
            </a:r>
            <a:r>
              <a:rPr lang="es-ES" b="1" dirty="0"/>
              <a:t> post </a:t>
            </a:r>
            <a:r>
              <a:rPr lang="es-ES" b="1" dirty="0" err="1"/>
              <a:t>reanimació</a:t>
            </a:r>
            <a:r>
              <a:rPr lang="es-ES" b="1" dirty="0"/>
              <a:t> en </a:t>
            </a:r>
            <a:r>
              <a:rPr lang="es-ES" b="1" dirty="0" err="1"/>
              <a:t>adults</a:t>
            </a:r>
            <a:r>
              <a:rPr lang="es-ES" b="1" dirty="0"/>
              <a:t> (30 </a:t>
            </a:r>
            <a:r>
              <a:rPr lang="es-ES" b="1" dirty="0" err="1"/>
              <a:t>minuts</a:t>
            </a:r>
            <a:r>
              <a:rPr lang="es-ES" b="1" dirty="0"/>
              <a:t>)</a:t>
            </a:r>
            <a:r>
              <a:rPr lang="es-ES" dirty="0"/>
              <a:t>: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Eduard Argudo.</a:t>
            </a:r>
          </a:p>
          <a:p>
            <a:pPr lvl="1">
              <a:buClr>
                <a:schemeClr val="dk1"/>
              </a:buClr>
              <a:buSzPts val="2600"/>
            </a:pPr>
            <a:r>
              <a:rPr lang="es-ES" sz="2800" dirty="0"/>
              <a:t>Baltasar Sánchez.</a:t>
            </a:r>
          </a:p>
          <a:p>
            <a:pPr>
              <a:buClr>
                <a:schemeClr val="dk1"/>
              </a:buClr>
              <a:buSzPts val="2600"/>
            </a:pPr>
            <a:endParaRPr dirty="0"/>
          </a:p>
        </p:txBody>
      </p:sp>
      <p:sp>
        <p:nvSpPr>
          <p:cNvPr id="179" name="Google Shape;179;g3a64a26167a_0_9">
            <a:extLst>
              <a:ext uri="{FF2B5EF4-FFF2-40B4-BE49-F238E27FC236}">
                <a16:creationId xmlns:a16="http://schemas.microsoft.com/office/drawing/2014/main" id="{DDA468E5-AA1A-8394-68BA-7A3DA7B40473}"/>
              </a:ext>
            </a:extLst>
          </p:cNvPr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64a26167a_0_9">
            <a:extLst>
              <a:ext uri="{FF2B5EF4-FFF2-40B4-BE49-F238E27FC236}">
                <a16:creationId xmlns:a16="http://schemas.microsoft.com/office/drawing/2014/main" id="{BA525838-F269-67E4-14CE-B8424D9EC8E1}"/>
              </a:ext>
            </a:extLst>
          </p:cNvPr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0F4861"/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a64a26167a_0_9">
            <a:extLst>
              <a:ext uri="{FF2B5EF4-FFF2-40B4-BE49-F238E27FC236}">
                <a16:creationId xmlns:a16="http://schemas.microsoft.com/office/drawing/2014/main" id="{8CE74E5E-5C55-2CC5-C3EA-8A3FBDD452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44" y="8441"/>
            <a:ext cx="165354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a64a26167a_0_9">
            <a:extLst>
              <a:ext uri="{FF2B5EF4-FFF2-40B4-BE49-F238E27FC236}">
                <a16:creationId xmlns:a16="http://schemas.microsoft.com/office/drawing/2014/main" id="{6A868544-0954-6B47-0BC4-516B5AB9715A}"/>
              </a:ext>
            </a:extLst>
          </p:cNvPr>
          <p:cNvSpPr txBox="1"/>
          <p:nvPr/>
        </p:nvSpPr>
        <p:spPr>
          <a:xfrm>
            <a:off x="990600" y="8441"/>
            <a:ext cx="10515600" cy="106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6E96"/>
              </a:buClr>
              <a:buSzPts val="4400"/>
            </a:pPr>
            <a:r>
              <a:rPr lang="es-ES" sz="4400" b="1" dirty="0">
                <a:solidFill>
                  <a:srgbClr val="006E96"/>
                </a:solidFill>
                <a:latin typeface="Corbel"/>
                <a:sym typeface="Corbel"/>
              </a:rPr>
              <a:t>Programa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48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112DCA35-60E6-8CA3-9A48-C9106AD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64a26167a_0_9">
            <a:extLst>
              <a:ext uri="{FF2B5EF4-FFF2-40B4-BE49-F238E27FC236}">
                <a16:creationId xmlns:a16="http://schemas.microsoft.com/office/drawing/2014/main" id="{F6E0AF6B-80C6-182C-A48E-795ABD8AC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a64a26167a_0_9">
            <a:extLst>
              <a:ext uri="{FF2B5EF4-FFF2-40B4-BE49-F238E27FC236}">
                <a16:creationId xmlns:a16="http://schemas.microsoft.com/office/drawing/2014/main" id="{6B1FA0C1-A0CC-EAAE-2A08-9BB7625E5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3347" y="887032"/>
            <a:ext cx="11261557" cy="54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s-ES" sz="3600" b="1" dirty="0" err="1"/>
              <a:t>Suport</a:t>
            </a:r>
            <a:r>
              <a:rPr lang="es-ES" sz="3600" b="1" dirty="0"/>
              <a:t> Vital </a:t>
            </a:r>
            <a:r>
              <a:rPr lang="es-ES" sz="3600" b="1" dirty="0" err="1"/>
              <a:t>Avançat</a:t>
            </a:r>
            <a:r>
              <a:rPr lang="es-ES" sz="3600" b="1" dirty="0"/>
              <a:t> en </a:t>
            </a:r>
            <a:r>
              <a:rPr lang="es-ES" sz="3600" b="1" dirty="0" err="1"/>
              <a:t>adults</a:t>
            </a:r>
            <a:r>
              <a:rPr lang="es-ES" sz="3600" dirty="0"/>
              <a:t>:</a:t>
            </a:r>
          </a:p>
          <a:p>
            <a:r>
              <a:rPr lang="es-ES" sz="3200" b="1" dirty="0"/>
              <a:t>Rafael Garrido</a:t>
            </a:r>
            <a:r>
              <a:rPr lang="es-ES" sz="3200" dirty="0"/>
              <a:t>:</a:t>
            </a:r>
          </a:p>
          <a:p>
            <a:pPr lvl="1"/>
            <a:r>
              <a:rPr lang="es-ES" sz="3000" dirty="0"/>
              <a:t>Diplomado en Enfermería. Máster en Atención Integral al Paciente Crítico y Emergencias Facultad de Medicina UB.</a:t>
            </a:r>
          </a:p>
          <a:p>
            <a:pPr lvl="1"/>
            <a:r>
              <a:rPr lang="es-ES" sz="3000" dirty="0"/>
              <a:t>Docente colaborador de la Universitat de Barcelona.</a:t>
            </a:r>
          </a:p>
          <a:p>
            <a:pPr lvl="1"/>
            <a:r>
              <a:rPr lang="es-ES" sz="3000" dirty="0"/>
              <a:t>Instructor Director de SVI e instructor de SVA CCR- ERC.</a:t>
            </a:r>
          </a:p>
          <a:p>
            <a:pPr marL="228600" lvl="1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200" b="1" dirty="0"/>
              <a:t>Ramón </a:t>
            </a:r>
            <a:r>
              <a:rPr lang="es-ES" sz="3200" b="1" dirty="0" err="1"/>
              <a:t>Algarte</a:t>
            </a:r>
            <a:r>
              <a:rPr lang="es-ES" sz="3200" dirty="0"/>
              <a:t>:</a:t>
            </a:r>
          </a:p>
          <a:p>
            <a:pPr marL="685800" lvl="2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000" dirty="0"/>
              <a:t>Médico especialista en Medicina Intensiva. UCI Hospital </a:t>
            </a:r>
            <a:r>
              <a:rPr lang="es-ES" sz="3000" dirty="0" err="1"/>
              <a:t>Universitari</a:t>
            </a:r>
            <a:r>
              <a:rPr lang="es-ES" sz="3000" dirty="0"/>
              <a:t> </a:t>
            </a:r>
            <a:r>
              <a:rPr lang="es-ES" sz="3000" dirty="0" err="1"/>
              <a:t>Mútua</a:t>
            </a:r>
            <a:r>
              <a:rPr lang="es-ES" sz="3000" dirty="0"/>
              <a:t> Terrassa.</a:t>
            </a:r>
          </a:p>
          <a:p>
            <a:pPr marL="685800" lvl="2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000" dirty="0"/>
              <a:t>Instructor SVB-DEA, SVI y SVA CCR-ERC.</a:t>
            </a:r>
          </a:p>
          <a:p>
            <a:pPr>
              <a:buClr>
                <a:schemeClr val="dk1"/>
              </a:buClr>
              <a:buSzPts val="2600"/>
            </a:pPr>
            <a:endParaRPr sz="3200" dirty="0"/>
          </a:p>
        </p:txBody>
      </p:sp>
      <p:sp>
        <p:nvSpPr>
          <p:cNvPr id="179" name="Google Shape;179;g3a64a26167a_0_9">
            <a:extLst>
              <a:ext uri="{FF2B5EF4-FFF2-40B4-BE49-F238E27FC236}">
                <a16:creationId xmlns:a16="http://schemas.microsoft.com/office/drawing/2014/main" id="{45B61221-B3AA-2A85-687D-CAE101D67493}"/>
              </a:ext>
            </a:extLst>
          </p:cNvPr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64a26167a_0_9">
            <a:extLst>
              <a:ext uri="{FF2B5EF4-FFF2-40B4-BE49-F238E27FC236}">
                <a16:creationId xmlns:a16="http://schemas.microsoft.com/office/drawing/2014/main" id="{23E7926F-F4BE-B558-B06D-250D1DDD8CED}"/>
              </a:ext>
            </a:extLst>
          </p:cNvPr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0F4861"/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a64a26167a_0_9">
            <a:extLst>
              <a:ext uri="{FF2B5EF4-FFF2-40B4-BE49-F238E27FC236}">
                <a16:creationId xmlns:a16="http://schemas.microsoft.com/office/drawing/2014/main" id="{35986657-B0B4-5300-F868-FA45F8D5DB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44" y="8441"/>
            <a:ext cx="165354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a64a26167a_0_9">
            <a:extLst>
              <a:ext uri="{FF2B5EF4-FFF2-40B4-BE49-F238E27FC236}">
                <a16:creationId xmlns:a16="http://schemas.microsoft.com/office/drawing/2014/main" id="{3319E528-7FB7-E764-5593-E8A26A587E75}"/>
              </a:ext>
            </a:extLst>
          </p:cNvPr>
          <p:cNvSpPr txBox="1"/>
          <p:nvPr/>
        </p:nvSpPr>
        <p:spPr>
          <a:xfrm>
            <a:off x="990599" y="8441"/>
            <a:ext cx="10515600" cy="92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6E96"/>
              </a:buClr>
              <a:buSzPts val="4400"/>
            </a:pPr>
            <a:r>
              <a:rPr lang="es-ES" sz="4400" b="1" dirty="0" err="1">
                <a:solidFill>
                  <a:srgbClr val="006E96"/>
                </a:solidFill>
                <a:latin typeface="Corbel"/>
                <a:sym typeface="Corbel"/>
              </a:rPr>
              <a:t>Ponents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73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3AE7984D-AFD2-BB67-1473-33231A03C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64a26167a_0_9">
            <a:extLst>
              <a:ext uri="{FF2B5EF4-FFF2-40B4-BE49-F238E27FC236}">
                <a16:creationId xmlns:a16="http://schemas.microsoft.com/office/drawing/2014/main" id="{97E0D76E-6301-543C-6856-F181A094F0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endParaRPr sz="3400" b="1">
              <a:sym typeface="Arial"/>
            </a:endParaRPr>
          </a:p>
        </p:txBody>
      </p:sp>
      <p:sp>
        <p:nvSpPr>
          <p:cNvPr id="178" name="Google Shape;178;g3a64a26167a_0_9">
            <a:extLst>
              <a:ext uri="{FF2B5EF4-FFF2-40B4-BE49-F238E27FC236}">
                <a16:creationId xmlns:a16="http://schemas.microsoft.com/office/drawing/2014/main" id="{5E0B1A20-8518-BE68-71F1-4CC65FAF1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600" y="1241111"/>
            <a:ext cx="10515600" cy="45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s-ES" sz="3600" b="1" dirty="0" err="1"/>
              <a:t>Circumstàncies</a:t>
            </a:r>
            <a:r>
              <a:rPr lang="es-ES" sz="3600" b="1" dirty="0"/>
              <a:t> </a:t>
            </a:r>
            <a:r>
              <a:rPr lang="es-ES" sz="3600" b="1" dirty="0" err="1"/>
              <a:t>especials</a:t>
            </a:r>
            <a:r>
              <a:rPr lang="es-ES" sz="3600" b="1" dirty="0"/>
              <a:t> de </a:t>
            </a:r>
            <a:r>
              <a:rPr lang="es-ES" sz="3600" b="1" dirty="0" err="1"/>
              <a:t>reanimació</a:t>
            </a:r>
            <a:r>
              <a:rPr lang="es-ES" sz="3600" b="1" dirty="0"/>
              <a:t> en </a:t>
            </a:r>
            <a:r>
              <a:rPr lang="es-ES" sz="3600" b="1" dirty="0" err="1"/>
              <a:t>adults</a:t>
            </a:r>
            <a:r>
              <a:rPr lang="es-ES" sz="3600" dirty="0"/>
              <a:t>:</a:t>
            </a:r>
          </a:p>
          <a:p>
            <a:r>
              <a:rPr lang="es-ES" sz="3200" b="1" dirty="0"/>
              <a:t>Néstor Bacelar:</a:t>
            </a:r>
            <a:endParaRPr lang="es-ES" sz="3200" dirty="0"/>
          </a:p>
          <a:p>
            <a:pPr lvl="1"/>
            <a:r>
              <a:rPr lang="es-ES" sz="3000" dirty="0"/>
              <a:t>Médico especialista en Medicina Intensiva. UCI Hospital </a:t>
            </a:r>
            <a:r>
              <a:rPr lang="es-ES" sz="3000" dirty="0" err="1"/>
              <a:t>Clínic</a:t>
            </a:r>
            <a:r>
              <a:rPr lang="es-ES" sz="3000" dirty="0"/>
              <a:t> i </a:t>
            </a:r>
            <a:r>
              <a:rPr lang="es-ES" sz="3000" dirty="0" err="1"/>
              <a:t>Provicial</a:t>
            </a:r>
            <a:r>
              <a:rPr lang="es-ES" sz="3000" dirty="0"/>
              <a:t> de Barcelona.</a:t>
            </a:r>
          </a:p>
          <a:p>
            <a:pPr lvl="1"/>
            <a:r>
              <a:rPr lang="es-ES" sz="3000" dirty="0"/>
              <a:t>Instructor SVB-DEA, SVI y SVA CCR-ERC.</a:t>
            </a:r>
          </a:p>
          <a:p>
            <a:pPr marL="457200" lvl="1" indent="0">
              <a:buNone/>
            </a:pPr>
            <a:endParaRPr lang="es-ES" sz="3200" dirty="0"/>
          </a:p>
          <a:p>
            <a:pPr>
              <a:buClr>
                <a:schemeClr val="dk1"/>
              </a:buClr>
              <a:buSzPts val="2600"/>
            </a:pPr>
            <a:endParaRPr sz="2600" dirty="0"/>
          </a:p>
        </p:txBody>
      </p:sp>
      <p:sp>
        <p:nvSpPr>
          <p:cNvPr id="179" name="Google Shape;179;g3a64a26167a_0_9">
            <a:extLst>
              <a:ext uri="{FF2B5EF4-FFF2-40B4-BE49-F238E27FC236}">
                <a16:creationId xmlns:a16="http://schemas.microsoft.com/office/drawing/2014/main" id="{3ED87906-5C8F-D351-D8CA-5261CE161DCF}"/>
              </a:ext>
            </a:extLst>
          </p:cNvPr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64a26167a_0_9">
            <a:extLst>
              <a:ext uri="{FF2B5EF4-FFF2-40B4-BE49-F238E27FC236}">
                <a16:creationId xmlns:a16="http://schemas.microsoft.com/office/drawing/2014/main" id="{C8DD6469-24E2-6534-9690-53AC9FE4EF1F}"/>
              </a:ext>
            </a:extLst>
          </p:cNvPr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0F4861"/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a64a26167a_0_9">
            <a:extLst>
              <a:ext uri="{FF2B5EF4-FFF2-40B4-BE49-F238E27FC236}">
                <a16:creationId xmlns:a16="http://schemas.microsoft.com/office/drawing/2014/main" id="{325F7B83-8FD1-AE31-CA43-9ED1060C16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44" y="8441"/>
            <a:ext cx="165354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a64a26167a_0_9">
            <a:extLst>
              <a:ext uri="{FF2B5EF4-FFF2-40B4-BE49-F238E27FC236}">
                <a16:creationId xmlns:a16="http://schemas.microsoft.com/office/drawing/2014/main" id="{E399CF83-3F7F-BC08-9EBC-82ABE4A51F34}"/>
              </a:ext>
            </a:extLst>
          </p:cNvPr>
          <p:cNvSpPr txBox="1"/>
          <p:nvPr/>
        </p:nvSpPr>
        <p:spPr>
          <a:xfrm>
            <a:off x="990600" y="901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6E96"/>
              </a:buClr>
              <a:buSzPts val="4400"/>
            </a:pPr>
            <a:r>
              <a:rPr lang="es-ES" sz="4400" b="1" dirty="0" err="1">
                <a:solidFill>
                  <a:srgbClr val="006E96"/>
                </a:solidFill>
                <a:latin typeface="Corbel"/>
                <a:sym typeface="Corbel"/>
              </a:rPr>
              <a:t>Ponents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3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947E342B-3CF5-1E45-7DBF-14D52BD2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64a26167a_0_9">
            <a:extLst>
              <a:ext uri="{FF2B5EF4-FFF2-40B4-BE49-F238E27FC236}">
                <a16:creationId xmlns:a16="http://schemas.microsoft.com/office/drawing/2014/main" id="{C7931C06-959D-5302-24D1-98F9A781A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a64a26167a_0_9">
            <a:extLst>
              <a:ext uri="{FF2B5EF4-FFF2-40B4-BE49-F238E27FC236}">
                <a16:creationId xmlns:a16="http://schemas.microsoft.com/office/drawing/2014/main" id="{83E383AE-CF08-4C1A-34D1-FFBBEEB3F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5405" y="1415815"/>
            <a:ext cx="11121189" cy="470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s-ES" sz="3900" b="1" dirty="0" err="1"/>
              <a:t>Atenció</a:t>
            </a:r>
            <a:r>
              <a:rPr lang="es-ES" sz="3900" b="1" dirty="0"/>
              <a:t> post </a:t>
            </a:r>
            <a:r>
              <a:rPr lang="es-ES" sz="3900" b="1" dirty="0" err="1"/>
              <a:t>reanimació</a:t>
            </a:r>
            <a:r>
              <a:rPr lang="es-ES" sz="3900" b="1" dirty="0"/>
              <a:t> en </a:t>
            </a:r>
            <a:r>
              <a:rPr lang="es-ES" sz="3900" b="1" dirty="0" err="1"/>
              <a:t>adults</a:t>
            </a:r>
            <a:r>
              <a:rPr lang="es-ES" sz="3900" dirty="0"/>
              <a:t>:</a:t>
            </a:r>
          </a:p>
          <a:p>
            <a:pPr marL="228600" lvl="1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500" b="1" dirty="0"/>
              <a:t>Eduard Argudo</a:t>
            </a:r>
            <a:r>
              <a:rPr lang="es-ES" sz="3500" dirty="0"/>
              <a:t>:</a:t>
            </a:r>
          </a:p>
          <a:p>
            <a:pPr marL="685800" lvl="2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200" dirty="0"/>
              <a:t>Médico especialista en Medicina Intensiva. UCI Hospital </a:t>
            </a:r>
            <a:r>
              <a:rPr lang="es-ES" sz="3200" dirty="0" err="1"/>
              <a:t>Universitari</a:t>
            </a:r>
            <a:r>
              <a:rPr lang="es-ES" sz="3200" dirty="0"/>
              <a:t> Vall </a:t>
            </a:r>
            <a:r>
              <a:rPr lang="es-ES" sz="3200" dirty="0" err="1"/>
              <a:t>d’Hebron</a:t>
            </a:r>
            <a:r>
              <a:rPr lang="es-ES" sz="3200" dirty="0"/>
              <a:t>. </a:t>
            </a:r>
            <a:r>
              <a:rPr lang="es-ES" sz="3200" dirty="0" err="1"/>
              <a:t>Referent</a:t>
            </a:r>
            <a:r>
              <a:rPr lang="es-ES" sz="3200" dirty="0"/>
              <a:t> ECPR &amp; </a:t>
            </a:r>
            <a:r>
              <a:rPr lang="es-ES" sz="3200" dirty="0" err="1"/>
              <a:t>transport</a:t>
            </a:r>
            <a:r>
              <a:rPr lang="es-ES" sz="3200" dirty="0"/>
              <a:t> ECMO. </a:t>
            </a:r>
          </a:p>
          <a:p>
            <a:pPr marL="685800" lvl="2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200" dirty="0"/>
              <a:t>Instructor SVB-DEA, SVI y SVA CCR-ERC.</a:t>
            </a:r>
          </a:p>
          <a:p>
            <a:pPr>
              <a:buClr>
                <a:schemeClr val="dk1"/>
              </a:buClr>
              <a:buSzPts val="2600"/>
            </a:pPr>
            <a:r>
              <a:rPr lang="es-ES" sz="3500" b="1" dirty="0"/>
              <a:t>Baltasar Sánchez:</a:t>
            </a:r>
          </a:p>
          <a:p>
            <a:pPr marL="685800" lvl="2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200" dirty="0"/>
              <a:t>Médico especialista en Medicina Intensiva. UCI Hospital </a:t>
            </a:r>
            <a:r>
              <a:rPr lang="es-ES" sz="3200" dirty="0" err="1"/>
              <a:t>Universitari</a:t>
            </a:r>
            <a:r>
              <a:rPr lang="es-ES" sz="3200" dirty="0"/>
              <a:t> </a:t>
            </a:r>
            <a:r>
              <a:rPr lang="es-ES" sz="3200" dirty="0" err="1"/>
              <a:t>Mútua</a:t>
            </a:r>
            <a:r>
              <a:rPr lang="es-ES" sz="3200" dirty="0"/>
              <a:t> Terrassa. </a:t>
            </a:r>
            <a:r>
              <a:rPr lang="es-ES" sz="3200" dirty="0" err="1"/>
              <a:t>Cap</a:t>
            </a:r>
            <a:r>
              <a:rPr lang="es-ES" sz="3200" dirty="0"/>
              <a:t> </a:t>
            </a:r>
            <a:r>
              <a:rPr lang="es-ES" sz="3200" dirty="0" err="1"/>
              <a:t>d’estudis</a:t>
            </a:r>
            <a:r>
              <a:rPr lang="es-ES" sz="3200" dirty="0"/>
              <a:t>.</a:t>
            </a:r>
          </a:p>
          <a:p>
            <a:pPr marL="685800" lvl="2">
              <a:spcBef>
                <a:spcPts val="1000"/>
              </a:spcBef>
              <a:buClr>
                <a:schemeClr val="dk1"/>
              </a:buClr>
              <a:buSzPts val="2600"/>
            </a:pPr>
            <a:r>
              <a:rPr lang="es-ES" sz="3200" dirty="0"/>
              <a:t>Instructor- director SVB-DEA, SVI y SVA CCR-ERC.</a:t>
            </a:r>
          </a:p>
          <a:p>
            <a:pPr marL="0" indent="0">
              <a:buClr>
                <a:schemeClr val="dk1"/>
              </a:buClr>
              <a:buSzPts val="2600"/>
              <a:buNone/>
            </a:pPr>
            <a:endParaRPr sz="2600" dirty="0"/>
          </a:p>
        </p:txBody>
      </p:sp>
      <p:sp>
        <p:nvSpPr>
          <p:cNvPr id="179" name="Google Shape;179;g3a64a26167a_0_9">
            <a:extLst>
              <a:ext uri="{FF2B5EF4-FFF2-40B4-BE49-F238E27FC236}">
                <a16:creationId xmlns:a16="http://schemas.microsoft.com/office/drawing/2014/main" id="{ABBA8E4C-703F-F044-29B6-BA12227EDD27}"/>
              </a:ext>
            </a:extLst>
          </p:cNvPr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64a26167a_0_9">
            <a:extLst>
              <a:ext uri="{FF2B5EF4-FFF2-40B4-BE49-F238E27FC236}">
                <a16:creationId xmlns:a16="http://schemas.microsoft.com/office/drawing/2014/main" id="{AF3690CB-0286-849E-E2E2-B7EAB1777AC3}"/>
              </a:ext>
            </a:extLst>
          </p:cNvPr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0F4861"/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a64a26167a_0_9">
            <a:extLst>
              <a:ext uri="{FF2B5EF4-FFF2-40B4-BE49-F238E27FC236}">
                <a16:creationId xmlns:a16="http://schemas.microsoft.com/office/drawing/2014/main" id="{9EA4014C-147F-4D17-0DFA-2EA0288AE5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544" y="8441"/>
            <a:ext cx="165354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a64a26167a_0_9">
            <a:extLst>
              <a:ext uri="{FF2B5EF4-FFF2-40B4-BE49-F238E27FC236}">
                <a16:creationId xmlns:a16="http://schemas.microsoft.com/office/drawing/2014/main" id="{F3E3F6C0-E909-2A41-2967-08C58627929F}"/>
              </a:ext>
            </a:extLst>
          </p:cNvPr>
          <p:cNvSpPr txBox="1"/>
          <p:nvPr/>
        </p:nvSpPr>
        <p:spPr>
          <a:xfrm>
            <a:off x="990600" y="901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006E96"/>
              </a:buClr>
              <a:buSzPts val="4400"/>
            </a:pPr>
            <a:r>
              <a:rPr lang="es-ES" sz="4400" b="1" dirty="0" err="1">
                <a:solidFill>
                  <a:srgbClr val="006E96"/>
                </a:solidFill>
                <a:latin typeface="Corbel"/>
                <a:sym typeface="Corbel"/>
              </a:rPr>
              <a:t>Ponents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5D423F-FABC-4FC2-A7C0-AB2636A21CE7}"/>
              </a:ext>
            </a:extLst>
          </p:cNvPr>
          <p:cNvSpPr/>
          <p:nvPr/>
        </p:nvSpPr>
        <p:spPr>
          <a:xfrm>
            <a:off x="1821543" y="1411514"/>
            <a:ext cx="8548914" cy="4034972"/>
          </a:xfrm>
          <a:prstGeom prst="roundRect">
            <a:avLst>
              <a:gd name="adj" fmla="val 5516"/>
            </a:avLst>
          </a:prstGeom>
          <a:solidFill>
            <a:srgbClr val="1699D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00EA-79D7-4BA6-8A62-D1EEE3BB8D33}"/>
              </a:ext>
            </a:extLst>
          </p:cNvPr>
          <p:cNvSpPr/>
          <p:nvPr/>
        </p:nvSpPr>
        <p:spPr>
          <a:xfrm>
            <a:off x="1224953" y="815295"/>
            <a:ext cx="9742093" cy="5227411"/>
          </a:xfrm>
          <a:prstGeom prst="roundRect">
            <a:avLst>
              <a:gd name="adj" fmla="val 3185"/>
            </a:avLst>
          </a:prstGeom>
          <a:noFill/>
          <a:ln>
            <a:solidFill>
              <a:srgbClr val="1699D7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C7770-E6C2-485A-B1D7-F5F6C59295DF}"/>
              </a:ext>
            </a:extLst>
          </p:cNvPr>
          <p:cNvSpPr txBox="1"/>
          <p:nvPr/>
        </p:nvSpPr>
        <p:spPr>
          <a:xfrm>
            <a:off x="3410853" y="2802455"/>
            <a:ext cx="537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Gràcies</a:t>
            </a:r>
            <a:endParaRPr lang="en-ID" sz="66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4AB7B-B638-45AC-919E-6069EF16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15BB60-03C8-4631-8917-E6AE6693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4C07E6-3580-4804-933A-5E8DB440E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5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288</Words>
  <Application>Microsoft Office PowerPoint</Application>
  <PresentationFormat>Panorámica</PresentationFormat>
  <Paragraphs>55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Cairo</vt:lpstr>
      <vt:lpstr>Calibri</vt:lpstr>
      <vt:lpstr>Corbel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nawra jayusman</dc:creator>
  <cp:lastModifiedBy>Sánchez González, Baltasar</cp:lastModifiedBy>
  <cp:revision>120</cp:revision>
  <dcterms:created xsi:type="dcterms:W3CDTF">2021-10-19T00:45:11Z</dcterms:created>
  <dcterms:modified xsi:type="dcterms:W3CDTF">2026-01-27T10:24:11Z</dcterms:modified>
</cp:coreProperties>
</file>